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08" r:id="rId2"/>
    <p:sldId id="312" r:id="rId3"/>
    <p:sldId id="332" r:id="rId4"/>
    <p:sldId id="333" r:id="rId5"/>
    <p:sldId id="381" r:id="rId6"/>
    <p:sldId id="383" r:id="rId7"/>
    <p:sldId id="384" r:id="rId8"/>
    <p:sldId id="334" r:id="rId9"/>
    <p:sldId id="382" r:id="rId10"/>
    <p:sldId id="387" r:id="rId11"/>
    <p:sldId id="386" r:id="rId12"/>
    <p:sldId id="385" r:id="rId13"/>
    <p:sldId id="392" r:id="rId14"/>
    <p:sldId id="391" r:id="rId15"/>
    <p:sldId id="390" r:id="rId16"/>
    <p:sldId id="388" r:id="rId17"/>
    <p:sldId id="393" r:id="rId18"/>
    <p:sldId id="394" r:id="rId19"/>
    <p:sldId id="389" r:id="rId20"/>
    <p:sldId id="380" r:id="rId21"/>
    <p:sldId id="359" r:id="rId22"/>
    <p:sldId id="378" r:id="rId23"/>
    <p:sldId id="379" r:id="rId24"/>
    <p:sldId id="306" r:id="rId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995A"/>
    <a:srgbClr val="449B56"/>
    <a:srgbClr val="81BE3A"/>
    <a:srgbClr val="389B58"/>
    <a:srgbClr val="E96D15"/>
    <a:srgbClr val="F6B70C"/>
    <a:srgbClr val="7CBF41"/>
    <a:srgbClr val="279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049" autoAdjust="0"/>
    <p:restoredTop sz="94451" autoAdjust="0"/>
  </p:normalViewPr>
  <p:slideViewPr>
    <p:cSldViewPr snapToGrid="0" snapToObjects="1">
      <p:cViewPr>
        <p:scale>
          <a:sx n="84" d="100"/>
          <a:sy n="84" d="100"/>
        </p:scale>
        <p:origin x="-1234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1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40D797A-C07B-4F55-893A-C902318820DE}" type="datetime1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52CA1D5-91EB-42F4-AC83-DB72802A5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270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91535C-AB61-46FA-BB30-BE858AE3E5D2}" type="datetime1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22CB264-7999-42D1-813F-C72A4A8A0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99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exo-planet-earth-from-space.jpg"/>
          <p:cNvPicPr>
            <a:picLocks noChangeAspect="1"/>
          </p:cNvPicPr>
          <p:nvPr userDrawn="1"/>
        </p:nvPicPr>
        <p:blipFill>
          <a:blip r:embed="rId2"/>
          <a:srcRect b="21599"/>
          <a:stretch>
            <a:fillRect/>
          </a:stretch>
        </p:blipFill>
        <p:spPr bwMode="auto">
          <a:xfrm>
            <a:off x="0" y="0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/>
          <p:nvPr userDrawn="1"/>
        </p:nvSpPr>
        <p:spPr>
          <a:xfrm>
            <a:off x="0" y="2879725"/>
            <a:ext cx="4362450" cy="866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3248025"/>
            <a:ext cx="9144000" cy="3609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10"/>
          <p:cNvSpPr/>
          <p:nvPr userDrawn="1"/>
        </p:nvSpPr>
        <p:spPr>
          <a:xfrm>
            <a:off x="0" y="3182938"/>
            <a:ext cx="4362450" cy="866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842250" y="5195888"/>
            <a:ext cx="936625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116013" y="4319994"/>
            <a:ext cx="6300787" cy="929464"/>
          </a:xfrm>
        </p:spPr>
        <p:txBody>
          <a:bodyPr rIns="0">
            <a:normAutofit/>
          </a:bodyPr>
          <a:lstStyle>
            <a:lvl1pPr>
              <a:defRPr sz="2400" b="0" cap="all">
                <a:solidFill>
                  <a:srgbClr val="181A4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116013" y="5249459"/>
            <a:ext cx="5797219" cy="555582"/>
          </a:xfr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rgbClr val="181A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ext Placeholder 41"/>
          <p:cNvSpPr>
            <a:spLocks noGrp="1"/>
          </p:cNvSpPr>
          <p:nvPr>
            <p:ph type="body" sz="quarter" idx="15"/>
          </p:nvPr>
        </p:nvSpPr>
        <p:spPr>
          <a:xfrm>
            <a:off x="1116013" y="5805040"/>
            <a:ext cx="5797219" cy="36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i="0" baseline="0">
                <a:solidFill>
                  <a:srgbClr val="181A4D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10556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7"/>
          <p:cNvSpPr/>
          <p:nvPr userDrawn="1"/>
        </p:nvSpPr>
        <p:spPr>
          <a:xfrm>
            <a:off x="6569075" y="930275"/>
            <a:ext cx="2574925" cy="454025"/>
          </a:xfrm>
          <a:prstGeom prst="rect">
            <a:avLst/>
          </a:prstGeom>
          <a:solidFill>
            <a:srgbClr val="8E3C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756400" y="261938"/>
            <a:ext cx="1882775" cy="461962"/>
          </a:xfrm>
          <a:prstGeom prst="rect">
            <a:avLst/>
          </a:prstGeom>
          <a:noFill/>
        </p:spPr>
        <p:txBody>
          <a:bodyPr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ru-RU" sz="900" dirty="0" smtClean="0">
                <a:solidFill>
                  <a:srgbClr val="FFFFFF"/>
                </a:solidFill>
              </a:rPr>
              <a:t>ТАСС</a:t>
            </a:r>
            <a:br>
              <a:rPr lang="ru-RU" sz="900" dirty="0" smtClean="0">
                <a:solidFill>
                  <a:srgbClr val="FFFFFF"/>
                </a:solidFill>
              </a:rPr>
            </a:br>
            <a:r>
              <a:rPr lang="ru-RU" sz="900" dirty="0" smtClean="0">
                <a:solidFill>
                  <a:srgbClr val="FFFFFF"/>
                </a:solidFill>
              </a:rPr>
              <a:t>ИНФОРМАЦИОННОЕ АГЕНТСТВО РОССИИ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12" y="274638"/>
            <a:ext cx="6063622" cy="580495"/>
          </a:xfrm>
        </p:spPr>
        <p:txBody>
          <a:bodyPr rIns="0"/>
          <a:lstStyle>
            <a:lvl1pPr>
              <a:defRPr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13" y="1701799"/>
            <a:ext cx="6063620" cy="44243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756750" y="1701799"/>
            <a:ext cx="1882337" cy="4424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 i="0">
                <a:solidFill>
                  <a:srgbClr val="98ACB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756400" y="6356350"/>
            <a:ext cx="801688" cy="365125"/>
          </a:xfrm>
        </p:spPr>
        <p:txBody>
          <a:bodyPr/>
          <a:lstStyle>
            <a:lvl1pPr algn="l">
              <a:defRPr>
                <a:solidFill>
                  <a:srgbClr val="181A4D"/>
                </a:solidFill>
                <a:cs typeface="ＭＳ Ｐゴシック" charset="0"/>
              </a:defRPr>
            </a:lvl1pPr>
          </a:lstStyle>
          <a:p>
            <a:pPr>
              <a:defRPr/>
            </a:pPr>
            <a:fld id="{B0DC73C6-C3C2-48EF-929A-6103679CB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181A4D"/>
                </a:solidFill>
              </a:defRPr>
            </a:lvl1pPr>
          </a:lstStyle>
          <a:p>
            <a:pPr>
              <a:defRPr/>
            </a:pPr>
            <a:r>
              <a:rPr lang="en-US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105568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7"/>
          <p:cNvSpPr/>
          <p:nvPr userDrawn="1"/>
        </p:nvSpPr>
        <p:spPr>
          <a:xfrm>
            <a:off x="6569075" y="930275"/>
            <a:ext cx="2574925" cy="454025"/>
          </a:xfrm>
          <a:prstGeom prst="rect">
            <a:avLst/>
          </a:prstGeom>
          <a:solidFill>
            <a:srgbClr val="0086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756400" y="261938"/>
            <a:ext cx="1882775" cy="461962"/>
          </a:xfrm>
          <a:prstGeom prst="rect">
            <a:avLst/>
          </a:prstGeom>
          <a:noFill/>
        </p:spPr>
        <p:txBody>
          <a:bodyPr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ru-RU" sz="900" dirty="0" smtClean="0">
                <a:solidFill>
                  <a:srgbClr val="FFFFFF"/>
                </a:solidFill>
              </a:rPr>
              <a:t>ТАСС</a:t>
            </a:r>
            <a:br>
              <a:rPr lang="ru-RU" sz="900" dirty="0" smtClean="0">
                <a:solidFill>
                  <a:srgbClr val="FFFFFF"/>
                </a:solidFill>
              </a:rPr>
            </a:br>
            <a:r>
              <a:rPr lang="ru-RU" sz="900" dirty="0" smtClean="0">
                <a:solidFill>
                  <a:srgbClr val="FFFFFF"/>
                </a:solidFill>
              </a:rPr>
              <a:t>ИНФОРМАЦИОННОЕ АГЕНТСТВО РОССИИ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12" y="274638"/>
            <a:ext cx="6063622" cy="580495"/>
          </a:xfrm>
        </p:spPr>
        <p:txBody>
          <a:bodyPr rIns="0"/>
          <a:lstStyle>
            <a:lvl1pPr>
              <a:defRPr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13" y="1701799"/>
            <a:ext cx="6063620" cy="44243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756750" y="1701799"/>
            <a:ext cx="1882337" cy="4424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 i="0">
                <a:solidFill>
                  <a:srgbClr val="98ACB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756400" y="6356350"/>
            <a:ext cx="801688" cy="365125"/>
          </a:xfrm>
        </p:spPr>
        <p:txBody>
          <a:bodyPr/>
          <a:lstStyle>
            <a:lvl1pPr algn="l">
              <a:defRPr>
                <a:solidFill>
                  <a:srgbClr val="181A4D"/>
                </a:solidFill>
                <a:cs typeface="ＭＳ Ｐゴシック" charset="0"/>
              </a:defRPr>
            </a:lvl1pPr>
          </a:lstStyle>
          <a:p>
            <a:pPr>
              <a:defRPr/>
            </a:pPr>
            <a:fld id="{0D44BC64-9865-460D-9147-BC8D96CDB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181A4D"/>
                </a:solidFill>
              </a:defRPr>
            </a:lvl1pPr>
          </a:lstStyle>
          <a:p>
            <a:pPr>
              <a:defRPr/>
            </a:pPr>
            <a:r>
              <a:rPr lang="en-US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10556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7"/>
          <p:cNvSpPr/>
          <p:nvPr userDrawn="1"/>
        </p:nvSpPr>
        <p:spPr>
          <a:xfrm>
            <a:off x="6569075" y="930275"/>
            <a:ext cx="2574925" cy="454025"/>
          </a:xfrm>
          <a:prstGeom prst="rect">
            <a:avLst/>
          </a:prstGeom>
          <a:solidFill>
            <a:srgbClr val="2AB1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756400" y="261938"/>
            <a:ext cx="1882775" cy="461962"/>
          </a:xfrm>
          <a:prstGeom prst="rect">
            <a:avLst/>
          </a:prstGeom>
          <a:noFill/>
        </p:spPr>
        <p:txBody>
          <a:bodyPr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ru-RU" sz="900" dirty="0" smtClean="0">
                <a:solidFill>
                  <a:srgbClr val="FFFFFF"/>
                </a:solidFill>
              </a:rPr>
              <a:t>ТАСС</a:t>
            </a:r>
            <a:br>
              <a:rPr lang="ru-RU" sz="900" dirty="0" smtClean="0">
                <a:solidFill>
                  <a:srgbClr val="FFFFFF"/>
                </a:solidFill>
              </a:rPr>
            </a:br>
            <a:r>
              <a:rPr lang="ru-RU" sz="900" dirty="0" smtClean="0">
                <a:solidFill>
                  <a:srgbClr val="FFFFFF"/>
                </a:solidFill>
              </a:rPr>
              <a:t>ИНФОРМАЦИОННОЕ АГЕНТСТВО РОССИИ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12" y="274638"/>
            <a:ext cx="6063622" cy="580495"/>
          </a:xfrm>
        </p:spPr>
        <p:txBody>
          <a:bodyPr rIns="0"/>
          <a:lstStyle>
            <a:lvl1pPr>
              <a:defRPr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13" y="1701799"/>
            <a:ext cx="6063620" cy="44243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756750" y="1701799"/>
            <a:ext cx="1882337" cy="4424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 i="0">
                <a:solidFill>
                  <a:srgbClr val="98ACB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756400" y="6356350"/>
            <a:ext cx="801688" cy="365125"/>
          </a:xfrm>
        </p:spPr>
        <p:txBody>
          <a:bodyPr/>
          <a:lstStyle>
            <a:lvl1pPr algn="l">
              <a:defRPr>
                <a:solidFill>
                  <a:srgbClr val="181A4D"/>
                </a:solidFill>
                <a:cs typeface="ＭＳ Ｐゴシック" charset="0"/>
              </a:defRPr>
            </a:lvl1pPr>
          </a:lstStyle>
          <a:p>
            <a:pPr>
              <a:defRPr/>
            </a:pPr>
            <a:fld id="{DFAE9F88-1BD6-4B81-A696-0645EBBDD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181A4D"/>
                </a:solidFill>
              </a:defRPr>
            </a:lvl1pPr>
          </a:lstStyle>
          <a:p>
            <a:pPr>
              <a:defRPr/>
            </a:pPr>
            <a:r>
              <a:rPr lang="en-US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1055688"/>
          </a:xfrm>
          <a:prstGeom prst="rect">
            <a:avLst/>
          </a:prstGeom>
          <a:solidFill>
            <a:srgbClr val="449B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7"/>
          <p:cNvSpPr/>
          <p:nvPr userDrawn="1"/>
        </p:nvSpPr>
        <p:spPr>
          <a:xfrm>
            <a:off x="6569075" y="930275"/>
            <a:ext cx="2574925" cy="454025"/>
          </a:xfrm>
          <a:prstGeom prst="rect">
            <a:avLst/>
          </a:prstGeom>
          <a:solidFill>
            <a:srgbClr val="449B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756400" y="261938"/>
            <a:ext cx="1882775" cy="461962"/>
          </a:xfrm>
          <a:prstGeom prst="rect">
            <a:avLst/>
          </a:prstGeom>
          <a:noFill/>
        </p:spPr>
        <p:txBody>
          <a:bodyPr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ru-RU" sz="900" dirty="0" smtClean="0">
                <a:solidFill>
                  <a:srgbClr val="FFFFFF"/>
                </a:solidFill>
              </a:rPr>
              <a:t>ТАСС</a:t>
            </a:r>
            <a:br>
              <a:rPr lang="ru-RU" sz="900" dirty="0" smtClean="0">
                <a:solidFill>
                  <a:srgbClr val="FFFFFF"/>
                </a:solidFill>
              </a:rPr>
            </a:br>
            <a:r>
              <a:rPr lang="ru-RU" sz="900" dirty="0" smtClean="0">
                <a:solidFill>
                  <a:srgbClr val="FFFFFF"/>
                </a:solidFill>
              </a:rPr>
              <a:t>ИНФОРМАЦИОННОЕ АГЕНТСТВО РОССИИ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12" y="274638"/>
            <a:ext cx="6063622" cy="580495"/>
          </a:xfrm>
        </p:spPr>
        <p:txBody>
          <a:bodyPr rIns="0"/>
          <a:lstStyle>
            <a:lvl1pPr>
              <a:defRPr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13" y="1701799"/>
            <a:ext cx="6063620" cy="44243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756750" y="1701799"/>
            <a:ext cx="1882337" cy="4424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 i="0">
                <a:solidFill>
                  <a:srgbClr val="98ACB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756400" y="6356350"/>
            <a:ext cx="801688" cy="365125"/>
          </a:xfrm>
        </p:spPr>
        <p:txBody>
          <a:bodyPr/>
          <a:lstStyle>
            <a:lvl1pPr algn="l">
              <a:defRPr>
                <a:solidFill>
                  <a:srgbClr val="181A4D"/>
                </a:solidFill>
                <a:cs typeface="ＭＳ Ｐゴシック" charset="0"/>
              </a:defRPr>
            </a:lvl1pPr>
          </a:lstStyle>
          <a:p>
            <a:pPr>
              <a:defRPr/>
            </a:pPr>
            <a:fld id="{F0E56B35-C0DE-4FE1-B31C-76789EC19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181A4D"/>
                </a:solidFill>
              </a:defRPr>
            </a:lvl1pPr>
          </a:lstStyle>
          <a:p>
            <a:pPr>
              <a:defRPr/>
            </a:pPr>
            <a:r>
              <a:rPr lang="en-US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1055688"/>
          </a:xfrm>
          <a:prstGeom prst="rect">
            <a:avLst/>
          </a:prstGeom>
          <a:solidFill>
            <a:srgbClr val="81BE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7"/>
          <p:cNvSpPr/>
          <p:nvPr userDrawn="1"/>
        </p:nvSpPr>
        <p:spPr>
          <a:xfrm>
            <a:off x="6569075" y="930275"/>
            <a:ext cx="2574925" cy="454025"/>
          </a:xfrm>
          <a:prstGeom prst="rect">
            <a:avLst/>
          </a:prstGeom>
          <a:solidFill>
            <a:srgbClr val="81BE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756400" y="261938"/>
            <a:ext cx="1882775" cy="461962"/>
          </a:xfrm>
          <a:prstGeom prst="rect">
            <a:avLst/>
          </a:prstGeom>
          <a:noFill/>
        </p:spPr>
        <p:txBody>
          <a:bodyPr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ru-RU" sz="900" dirty="0" smtClean="0">
                <a:solidFill>
                  <a:srgbClr val="FFFFFF"/>
                </a:solidFill>
              </a:rPr>
              <a:t>ТАСС</a:t>
            </a:r>
            <a:br>
              <a:rPr lang="ru-RU" sz="900" dirty="0" smtClean="0">
                <a:solidFill>
                  <a:srgbClr val="FFFFFF"/>
                </a:solidFill>
              </a:rPr>
            </a:br>
            <a:r>
              <a:rPr lang="ru-RU" sz="900" dirty="0" smtClean="0">
                <a:solidFill>
                  <a:srgbClr val="FFFFFF"/>
                </a:solidFill>
              </a:rPr>
              <a:t>ИНФОРМАЦИОННОЕ АГЕНТСТВО РОССИИ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12" y="274638"/>
            <a:ext cx="6063622" cy="580495"/>
          </a:xfrm>
        </p:spPr>
        <p:txBody>
          <a:bodyPr rIns="0"/>
          <a:lstStyle>
            <a:lvl1pPr>
              <a:defRPr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13" y="1701799"/>
            <a:ext cx="6063620" cy="44243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756750" y="1701799"/>
            <a:ext cx="1882337" cy="4424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 i="0">
                <a:solidFill>
                  <a:srgbClr val="98ACB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756400" y="6356350"/>
            <a:ext cx="801688" cy="365125"/>
          </a:xfrm>
        </p:spPr>
        <p:txBody>
          <a:bodyPr/>
          <a:lstStyle>
            <a:lvl1pPr algn="l">
              <a:defRPr>
                <a:solidFill>
                  <a:srgbClr val="181A4D"/>
                </a:solidFill>
                <a:cs typeface="ＭＳ Ｐゴシック" charset="0"/>
              </a:defRPr>
            </a:lvl1pPr>
          </a:lstStyle>
          <a:p>
            <a:pPr>
              <a:defRPr/>
            </a:pPr>
            <a:fld id="{1BFF4C9C-6535-483D-A7A8-81750090A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181A4D"/>
                </a:solidFill>
              </a:defRPr>
            </a:lvl1pPr>
          </a:lstStyle>
          <a:p>
            <a:pPr>
              <a:defRPr/>
            </a:pPr>
            <a:r>
              <a:rPr lang="en-US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1055688"/>
          </a:xfrm>
          <a:prstGeom prst="rect">
            <a:avLst/>
          </a:prstGeom>
          <a:solidFill>
            <a:srgbClr val="F6B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7"/>
          <p:cNvSpPr/>
          <p:nvPr userDrawn="1"/>
        </p:nvSpPr>
        <p:spPr>
          <a:xfrm>
            <a:off x="6569075" y="930275"/>
            <a:ext cx="2574925" cy="454025"/>
          </a:xfrm>
          <a:prstGeom prst="rect">
            <a:avLst/>
          </a:prstGeom>
          <a:solidFill>
            <a:srgbClr val="F6B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756400" y="261938"/>
            <a:ext cx="1882775" cy="461962"/>
          </a:xfrm>
          <a:prstGeom prst="rect">
            <a:avLst/>
          </a:prstGeom>
          <a:noFill/>
        </p:spPr>
        <p:txBody>
          <a:bodyPr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ru-RU" sz="900" dirty="0" smtClean="0">
                <a:solidFill>
                  <a:srgbClr val="FFFFFF"/>
                </a:solidFill>
              </a:rPr>
              <a:t>ТАСС</a:t>
            </a:r>
            <a:br>
              <a:rPr lang="ru-RU" sz="900" dirty="0" smtClean="0">
                <a:solidFill>
                  <a:srgbClr val="FFFFFF"/>
                </a:solidFill>
              </a:rPr>
            </a:br>
            <a:r>
              <a:rPr lang="ru-RU" sz="900" dirty="0" smtClean="0">
                <a:solidFill>
                  <a:srgbClr val="FFFFFF"/>
                </a:solidFill>
              </a:rPr>
              <a:t>ИНФОРМАЦИОННОЕ АГЕНТСТВО РОССИИ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12" y="274638"/>
            <a:ext cx="6063622" cy="580495"/>
          </a:xfrm>
        </p:spPr>
        <p:txBody>
          <a:bodyPr rIns="0"/>
          <a:lstStyle>
            <a:lvl1pPr>
              <a:defRPr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13" y="1701799"/>
            <a:ext cx="6063620" cy="44243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756750" y="1701799"/>
            <a:ext cx="1882337" cy="4424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 i="0">
                <a:solidFill>
                  <a:srgbClr val="98ACB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756400" y="6356350"/>
            <a:ext cx="801688" cy="365125"/>
          </a:xfrm>
        </p:spPr>
        <p:txBody>
          <a:bodyPr/>
          <a:lstStyle>
            <a:lvl1pPr algn="l">
              <a:defRPr>
                <a:solidFill>
                  <a:srgbClr val="181A4D"/>
                </a:solidFill>
                <a:cs typeface="ＭＳ Ｐゴシック" charset="0"/>
              </a:defRPr>
            </a:lvl1pPr>
          </a:lstStyle>
          <a:p>
            <a:pPr>
              <a:defRPr/>
            </a:pPr>
            <a:fld id="{B7C9E740-4BD4-4F94-B393-B7E43F6A3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181A4D"/>
                </a:solidFill>
              </a:defRPr>
            </a:lvl1pPr>
          </a:lstStyle>
          <a:p>
            <a:pPr>
              <a:defRPr/>
            </a:pPr>
            <a:r>
              <a:rPr lang="en-US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1055688"/>
          </a:xfrm>
          <a:prstGeom prst="rect">
            <a:avLst/>
          </a:prstGeom>
          <a:solidFill>
            <a:srgbClr val="E96D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7"/>
          <p:cNvSpPr/>
          <p:nvPr userDrawn="1"/>
        </p:nvSpPr>
        <p:spPr>
          <a:xfrm>
            <a:off x="6569075" y="930275"/>
            <a:ext cx="2574925" cy="454025"/>
          </a:xfrm>
          <a:prstGeom prst="rect">
            <a:avLst/>
          </a:prstGeom>
          <a:solidFill>
            <a:srgbClr val="E96D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756400" y="261938"/>
            <a:ext cx="1882775" cy="461962"/>
          </a:xfrm>
          <a:prstGeom prst="rect">
            <a:avLst/>
          </a:prstGeom>
          <a:noFill/>
        </p:spPr>
        <p:txBody>
          <a:bodyPr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ru-RU" sz="900" dirty="0" smtClean="0">
                <a:solidFill>
                  <a:srgbClr val="FFFFFF"/>
                </a:solidFill>
              </a:rPr>
              <a:t>ТАСС</a:t>
            </a:r>
            <a:br>
              <a:rPr lang="ru-RU" sz="900" dirty="0" smtClean="0">
                <a:solidFill>
                  <a:srgbClr val="FFFFFF"/>
                </a:solidFill>
              </a:rPr>
            </a:br>
            <a:r>
              <a:rPr lang="ru-RU" sz="900" dirty="0" smtClean="0">
                <a:solidFill>
                  <a:srgbClr val="FFFFFF"/>
                </a:solidFill>
              </a:rPr>
              <a:t>ИНФОРМАЦИОННОЕ АГЕНТСТВО РОССИИ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12" y="274638"/>
            <a:ext cx="6063622" cy="580495"/>
          </a:xfrm>
        </p:spPr>
        <p:txBody>
          <a:bodyPr rIns="0"/>
          <a:lstStyle>
            <a:lvl1pPr>
              <a:defRPr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13" y="1701799"/>
            <a:ext cx="6063620" cy="44243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756750" y="1701799"/>
            <a:ext cx="1882337" cy="4424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 i="0">
                <a:solidFill>
                  <a:srgbClr val="98ACB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756400" y="6356350"/>
            <a:ext cx="801688" cy="365125"/>
          </a:xfrm>
        </p:spPr>
        <p:txBody>
          <a:bodyPr/>
          <a:lstStyle>
            <a:lvl1pPr algn="l">
              <a:defRPr>
                <a:solidFill>
                  <a:srgbClr val="181A4D"/>
                </a:solidFill>
                <a:cs typeface="ＭＳ Ｐゴシック" charset="0"/>
              </a:defRPr>
            </a:lvl1pPr>
          </a:lstStyle>
          <a:p>
            <a:pPr>
              <a:defRPr/>
            </a:pPr>
            <a:fld id="{C20908B3-4329-4A94-A4CD-9823DBE27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181A4D"/>
                </a:solidFill>
              </a:defRPr>
            </a:lvl1pPr>
          </a:lstStyle>
          <a:p>
            <a:pPr>
              <a:defRPr/>
            </a:pPr>
            <a:r>
              <a:rPr lang="en-US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exo-planet-earth-from-space.jpg"/>
          <p:cNvPicPr>
            <a:picLocks noChangeAspect="1"/>
          </p:cNvPicPr>
          <p:nvPr userDrawn="1"/>
        </p:nvPicPr>
        <p:blipFill>
          <a:blip r:embed="rId2"/>
          <a:srcRect b="21599"/>
          <a:stretch>
            <a:fillRect/>
          </a:stretch>
        </p:blipFill>
        <p:spPr bwMode="auto">
          <a:xfrm>
            <a:off x="0" y="0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/>
          <p:nvPr userDrawn="1"/>
        </p:nvSpPr>
        <p:spPr>
          <a:xfrm>
            <a:off x="0" y="2879725"/>
            <a:ext cx="4362450" cy="866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3248025"/>
            <a:ext cx="9144000" cy="3609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842250" y="5195888"/>
            <a:ext cx="93662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116013" y="4319994"/>
            <a:ext cx="6300787" cy="929464"/>
          </a:xfrm>
        </p:spPr>
        <p:txBody>
          <a:bodyPr rIns="0">
            <a:normAutofit/>
          </a:bodyPr>
          <a:lstStyle>
            <a:lvl1pPr>
              <a:defRPr sz="2400" b="0" cap="all">
                <a:solidFill>
                  <a:srgbClr val="181A4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116013" y="5249459"/>
            <a:ext cx="5797219" cy="555582"/>
          </a:xfr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rgbClr val="181A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7" name="Text Placeholder 41"/>
          <p:cNvSpPr>
            <a:spLocks noGrp="1"/>
          </p:cNvSpPr>
          <p:nvPr>
            <p:ph type="body" sz="quarter" idx="15"/>
          </p:nvPr>
        </p:nvSpPr>
        <p:spPr>
          <a:xfrm>
            <a:off x="1116013" y="5805040"/>
            <a:ext cx="5797219" cy="36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i="0" baseline="0">
                <a:solidFill>
                  <a:srgbClr val="181A4D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68564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9"/>
          <p:cNvSpPr/>
          <p:nvPr userDrawn="1"/>
        </p:nvSpPr>
        <p:spPr>
          <a:xfrm>
            <a:off x="0" y="2879725"/>
            <a:ext cx="4362450" cy="866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10"/>
          <p:cNvSpPr/>
          <p:nvPr userDrawn="1"/>
        </p:nvSpPr>
        <p:spPr>
          <a:xfrm>
            <a:off x="0" y="3248025"/>
            <a:ext cx="9144000" cy="3609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42250" y="5195888"/>
            <a:ext cx="93662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Изображение 1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0200" y="-141288"/>
            <a:ext cx="8813800" cy="406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1116013" y="4319994"/>
            <a:ext cx="6300787" cy="929464"/>
          </a:xfrm>
        </p:spPr>
        <p:txBody>
          <a:bodyPr rIns="0">
            <a:normAutofit/>
          </a:bodyPr>
          <a:lstStyle>
            <a:lvl1pPr>
              <a:defRPr sz="2400" b="0" cap="all">
                <a:solidFill>
                  <a:srgbClr val="181A4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"/>
          </p:nvPr>
        </p:nvSpPr>
        <p:spPr>
          <a:xfrm>
            <a:off x="1116013" y="5249459"/>
            <a:ext cx="5797219" cy="555582"/>
          </a:xfr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rgbClr val="181A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32" name="Text Placeholder 41"/>
          <p:cNvSpPr>
            <a:spLocks noGrp="1"/>
          </p:cNvSpPr>
          <p:nvPr>
            <p:ph type="body" sz="quarter" idx="15"/>
          </p:nvPr>
        </p:nvSpPr>
        <p:spPr>
          <a:xfrm>
            <a:off x="1116013" y="5805040"/>
            <a:ext cx="5797219" cy="36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i="0" baseline="0">
                <a:solidFill>
                  <a:srgbClr val="181A4D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68564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9"/>
          <p:cNvSpPr/>
          <p:nvPr userDrawn="1"/>
        </p:nvSpPr>
        <p:spPr>
          <a:xfrm>
            <a:off x="0" y="2879725"/>
            <a:ext cx="4362450" cy="866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10"/>
          <p:cNvSpPr/>
          <p:nvPr userDrawn="1"/>
        </p:nvSpPr>
        <p:spPr>
          <a:xfrm>
            <a:off x="0" y="3248025"/>
            <a:ext cx="9144000" cy="36099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02550" y="5200650"/>
            <a:ext cx="9366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Изображение 1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0200" y="-141288"/>
            <a:ext cx="88138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1116013" y="4319994"/>
            <a:ext cx="6300787" cy="929464"/>
          </a:xfrm>
        </p:spPr>
        <p:txBody>
          <a:bodyPr rIns="0">
            <a:normAutofit/>
          </a:bodyPr>
          <a:lstStyle>
            <a:lvl1pPr>
              <a:defRPr sz="2400"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1116013" y="5249459"/>
            <a:ext cx="5797219" cy="555582"/>
          </a:xfr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3" name="Text Placeholder 41"/>
          <p:cNvSpPr>
            <a:spLocks noGrp="1"/>
          </p:cNvSpPr>
          <p:nvPr>
            <p:ph type="body" sz="quarter" idx="15"/>
          </p:nvPr>
        </p:nvSpPr>
        <p:spPr>
          <a:xfrm>
            <a:off x="1116013" y="5805040"/>
            <a:ext cx="5797219" cy="36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i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exo-planet-earth-from-space.jpg"/>
          <p:cNvPicPr>
            <a:picLocks noChangeAspect="1"/>
          </p:cNvPicPr>
          <p:nvPr userDrawn="1"/>
        </p:nvPicPr>
        <p:blipFill>
          <a:blip r:embed="rId2"/>
          <a:srcRect b="21599"/>
          <a:stretch>
            <a:fillRect/>
          </a:stretch>
        </p:blipFill>
        <p:spPr bwMode="auto">
          <a:xfrm>
            <a:off x="0" y="0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/>
          <p:nvPr userDrawn="1"/>
        </p:nvSpPr>
        <p:spPr>
          <a:xfrm>
            <a:off x="0" y="2879725"/>
            <a:ext cx="4362450" cy="866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3248025"/>
            <a:ext cx="9144000" cy="36099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Изображение 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708900" y="5207000"/>
            <a:ext cx="936625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1116013" y="4319994"/>
            <a:ext cx="6300787" cy="929464"/>
          </a:xfrm>
        </p:spPr>
        <p:txBody>
          <a:bodyPr rIns="0">
            <a:normAutofit/>
          </a:bodyPr>
          <a:lstStyle>
            <a:lvl1pPr>
              <a:defRPr sz="2400"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1116013" y="5249459"/>
            <a:ext cx="5797219" cy="555582"/>
          </a:xfr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9" name="Text Placeholder 41"/>
          <p:cNvSpPr>
            <a:spLocks noGrp="1"/>
          </p:cNvSpPr>
          <p:nvPr>
            <p:ph type="body" sz="quarter" idx="15"/>
          </p:nvPr>
        </p:nvSpPr>
        <p:spPr>
          <a:xfrm>
            <a:off x="1116013" y="5805040"/>
            <a:ext cx="5797219" cy="36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i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rchestra_1450664c.jpg"/>
          <p:cNvPicPr>
            <a:picLocks noChangeAspect="1"/>
          </p:cNvPicPr>
          <p:nvPr userDrawn="1"/>
        </p:nvPicPr>
        <p:blipFill>
          <a:blip r:embed="rId2"/>
          <a:srcRect t="8949" r="537"/>
          <a:stretch>
            <a:fillRect/>
          </a:stretch>
        </p:blipFill>
        <p:spPr bwMode="auto">
          <a:xfrm>
            <a:off x="0" y="0"/>
            <a:ext cx="9144000" cy="52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/>
          <p:nvPr userDrawn="1"/>
        </p:nvSpPr>
        <p:spPr>
          <a:xfrm>
            <a:off x="0" y="2879725"/>
            <a:ext cx="4362450" cy="866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3248025"/>
            <a:ext cx="9144000" cy="3609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842250" y="5195888"/>
            <a:ext cx="93662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1116013" y="4319994"/>
            <a:ext cx="6300787" cy="929464"/>
          </a:xfrm>
        </p:spPr>
        <p:txBody>
          <a:bodyPr rIns="0">
            <a:normAutofit/>
          </a:bodyPr>
          <a:lstStyle>
            <a:lvl1pPr>
              <a:defRPr sz="2400" b="0" cap="all">
                <a:solidFill>
                  <a:srgbClr val="181A4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"/>
          </p:nvPr>
        </p:nvSpPr>
        <p:spPr>
          <a:xfrm>
            <a:off x="1116013" y="5249459"/>
            <a:ext cx="5797219" cy="555582"/>
          </a:xfr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rgbClr val="181A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32" name="Text Placeholder 41"/>
          <p:cNvSpPr>
            <a:spLocks noGrp="1"/>
          </p:cNvSpPr>
          <p:nvPr>
            <p:ph type="body" sz="quarter" idx="15"/>
          </p:nvPr>
        </p:nvSpPr>
        <p:spPr>
          <a:xfrm>
            <a:off x="1116013" y="5805040"/>
            <a:ext cx="5797219" cy="36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i="0" baseline="0">
                <a:solidFill>
                  <a:srgbClr val="181A4D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0"/>
            <a:ext cx="9144000" cy="68564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 userDrawn="1"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9"/>
          <p:cNvSpPr/>
          <p:nvPr userDrawn="1"/>
        </p:nvSpPr>
        <p:spPr>
          <a:xfrm>
            <a:off x="6569075" y="520700"/>
            <a:ext cx="2574925" cy="546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1430338"/>
            <a:ext cx="6300787" cy="611981"/>
          </a:xfrm>
        </p:spPr>
        <p:txBody>
          <a:bodyPr>
            <a:normAutofit/>
          </a:bodyPr>
          <a:lstStyle>
            <a:lvl1pPr algn="l">
              <a:defRPr sz="1800" b="0" cap="all">
                <a:solidFill>
                  <a:srgbClr val="181A4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013" y="2042320"/>
            <a:ext cx="6300787" cy="374386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10556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7"/>
          <p:cNvSpPr/>
          <p:nvPr userDrawn="1"/>
        </p:nvSpPr>
        <p:spPr>
          <a:xfrm>
            <a:off x="6569075" y="930275"/>
            <a:ext cx="2574925" cy="454025"/>
          </a:xfrm>
          <a:prstGeom prst="rect">
            <a:avLst/>
          </a:prstGeom>
          <a:solidFill>
            <a:srgbClr val="1910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756400" y="261938"/>
            <a:ext cx="1882775" cy="461962"/>
          </a:xfrm>
          <a:prstGeom prst="rect">
            <a:avLst/>
          </a:prstGeom>
          <a:noFill/>
        </p:spPr>
        <p:txBody>
          <a:bodyPr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ru-RU" sz="900" dirty="0">
                <a:solidFill>
                  <a:srgbClr val="FFFFFF"/>
                </a:solidFill>
              </a:rPr>
              <a:t>ТАСС</a:t>
            </a:r>
            <a:br>
              <a:rPr lang="ru-RU" sz="900" dirty="0">
                <a:solidFill>
                  <a:srgbClr val="FFFFFF"/>
                </a:solidFill>
              </a:rPr>
            </a:br>
            <a:r>
              <a:rPr lang="ru-RU" sz="900" dirty="0">
                <a:solidFill>
                  <a:srgbClr val="FFFFFF"/>
                </a:solidFill>
              </a:rPr>
              <a:t>ИНФОРМАЦИОННОЕ </a:t>
            </a:r>
            <a:r>
              <a:rPr lang="ru-RU" sz="900" dirty="0" smtClean="0">
                <a:solidFill>
                  <a:srgbClr val="FFFFFF"/>
                </a:solidFill>
              </a:rPr>
              <a:t>АГЕНТСТВО </a:t>
            </a:r>
            <a:r>
              <a:rPr lang="ru-RU" sz="900" dirty="0">
                <a:solidFill>
                  <a:srgbClr val="FFFFFF"/>
                </a:solidFill>
              </a:rPr>
              <a:t>РОССИИ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12" y="274638"/>
            <a:ext cx="6063622" cy="580495"/>
          </a:xfrm>
        </p:spPr>
        <p:txBody>
          <a:bodyPr rIns="0"/>
          <a:lstStyle>
            <a:lvl1pPr>
              <a:defRPr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13" y="1701799"/>
            <a:ext cx="6063620" cy="44243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756750" y="1701799"/>
            <a:ext cx="1882337" cy="44243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 i="0">
                <a:solidFill>
                  <a:srgbClr val="98ACB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756400" y="6356350"/>
            <a:ext cx="801688" cy="365125"/>
          </a:xfrm>
        </p:spPr>
        <p:txBody>
          <a:bodyPr/>
          <a:lstStyle>
            <a:lvl1pPr algn="l">
              <a:defRPr>
                <a:solidFill>
                  <a:srgbClr val="181A4D"/>
                </a:solidFill>
                <a:cs typeface="ＭＳ Ｐゴシック" charset="0"/>
              </a:defRPr>
            </a:lvl1pPr>
          </a:lstStyle>
          <a:p>
            <a:pPr>
              <a:defRPr/>
            </a:pPr>
            <a:fld id="{781F3BDF-11E3-43B2-B71D-8F1D9ABB3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181A4D"/>
                </a:solidFill>
              </a:defRPr>
            </a:lvl1pPr>
          </a:lstStyle>
          <a:p>
            <a:pPr>
              <a:defRPr/>
            </a:pPr>
            <a:r>
              <a:rPr lang="en-US"/>
              <a:t>Название презентации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10556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7"/>
          <p:cNvSpPr/>
          <p:nvPr userDrawn="1"/>
        </p:nvSpPr>
        <p:spPr>
          <a:xfrm>
            <a:off x="6569075" y="930275"/>
            <a:ext cx="2574925" cy="454025"/>
          </a:xfrm>
          <a:prstGeom prst="rect">
            <a:avLst/>
          </a:prstGeom>
          <a:solidFill>
            <a:srgbClr val="EA4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756400" y="261938"/>
            <a:ext cx="1882775" cy="461962"/>
          </a:xfrm>
          <a:prstGeom prst="rect">
            <a:avLst/>
          </a:prstGeom>
          <a:noFill/>
        </p:spPr>
        <p:txBody>
          <a:bodyPr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ru-RU" sz="900" dirty="0" smtClean="0">
                <a:solidFill>
                  <a:srgbClr val="FFFFFF"/>
                </a:solidFill>
              </a:rPr>
              <a:t>ТАСС</a:t>
            </a:r>
            <a:br>
              <a:rPr lang="ru-RU" sz="900" dirty="0" smtClean="0">
                <a:solidFill>
                  <a:srgbClr val="FFFFFF"/>
                </a:solidFill>
              </a:rPr>
            </a:br>
            <a:r>
              <a:rPr lang="ru-RU" sz="900" dirty="0" smtClean="0">
                <a:solidFill>
                  <a:srgbClr val="FFFFFF"/>
                </a:solidFill>
              </a:rPr>
              <a:t>ИНФОРМАЦИОННОЕ АГЕНТСТВО РОССИИ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12" y="274638"/>
            <a:ext cx="6063622" cy="580495"/>
          </a:xfrm>
        </p:spPr>
        <p:txBody>
          <a:bodyPr rIns="0"/>
          <a:lstStyle>
            <a:lvl1pPr>
              <a:defRPr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13" y="1701799"/>
            <a:ext cx="6063620" cy="44243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756750" y="1701799"/>
            <a:ext cx="1882337" cy="4424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 i="0">
                <a:solidFill>
                  <a:srgbClr val="98ACB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756400" y="6356350"/>
            <a:ext cx="801688" cy="365125"/>
          </a:xfrm>
        </p:spPr>
        <p:txBody>
          <a:bodyPr/>
          <a:lstStyle>
            <a:lvl1pPr algn="l">
              <a:defRPr>
                <a:solidFill>
                  <a:srgbClr val="181A4D"/>
                </a:solidFill>
                <a:cs typeface="ＭＳ Ｐゴシック" charset="0"/>
              </a:defRPr>
            </a:lvl1pPr>
          </a:lstStyle>
          <a:p>
            <a:pPr>
              <a:defRPr/>
            </a:pPr>
            <a:fld id="{2583F5D8-8B03-4123-92DC-D6C98F32B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181A4D"/>
                </a:solidFill>
              </a:defRPr>
            </a:lvl1pPr>
          </a:lstStyle>
          <a:p>
            <a:pPr>
              <a:defRPr/>
            </a:pPr>
            <a:r>
              <a:rPr lang="en-US"/>
              <a:t>Название презентации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274638"/>
            <a:ext cx="81343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08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MНaster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439863"/>
            <a:ext cx="606425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1"/>
            <a:endParaRPr lang="ru-RU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9075" y="6356350"/>
            <a:ext cx="8001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tx1"/>
                </a:solidFill>
                <a:latin typeface="Verdana" charset="0"/>
                <a:ea typeface="ＭＳ Ｐゴシック" charset="0"/>
                <a:cs typeface="Verdana" charset="0"/>
              </a:defRPr>
            </a:lvl1pPr>
          </a:lstStyle>
          <a:p>
            <a:pPr>
              <a:defRPr/>
            </a:pPr>
            <a:fld id="{A06C854F-988E-4873-8DCF-74FF2D09E001}" type="slidenum">
              <a:rPr lang="en-US"/>
              <a:pPr>
                <a:defRPr/>
              </a:pPr>
              <a:t>‹#›</a:t>
            </a:fld>
            <a:endParaRPr lang="en-US">
              <a:cs typeface="ＭＳ Ｐゴシック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825" y="6356350"/>
            <a:ext cx="606425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Название презентации 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Verdana" pitchFamily="34" charset="0"/>
        <a:buAutoNum type="arabicPeriod"/>
        <a:defRPr sz="1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85775" indent="-287338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moriakov_d@tass.ru" TargetMode="External"/><Relationship Id="rId2" Type="http://schemas.openxmlformats.org/officeDocument/2006/relationships/hyperlink" Target="mailto:nikolenko_v@tass.ru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bookchamber.ru/" TargetMode="External"/><Relationship Id="rId4" Type="http://schemas.openxmlformats.org/officeDocument/2006/relationships/hyperlink" Target="mailto:perova_g@tass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2879725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459" name="Title 4"/>
          <p:cNvSpPr>
            <a:spLocks noGrp="1"/>
          </p:cNvSpPr>
          <p:nvPr>
            <p:ph type="ctrTitle"/>
          </p:nvPr>
        </p:nvSpPr>
        <p:spPr>
          <a:xfrm>
            <a:off x="1116013" y="4319588"/>
            <a:ext cx="6300787" cy="9302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200" cap="none" dirty="0" smtClean="0">
                <a:ea typeface="ＭＳ Ｐゴシック" pitchFamily="34" charset="-128"/>
              </a:rPr>
              <a:t>РАЗМЕЩЕНИЕ ЭЛЕКТРОННОЙ ФОРМЫ</a:t>
            </a:r>
            <a:br>
              <a:rPr lang="ru-RU" sz="2200" cap="none" dirty="0" smtClean="0">
                <a:ea typeface="ＭＳ Ｐゴシック" pitchFamily="34" charset="-128"/>
              </a:rPr>
            </a:br>
            <a:r>
              <a:rPr lang="ru-RU" sz="2200" cap="none" dirty="0" smtClean="0">
                <a:ea typeface="ＭＳ Ｐゴシック" pitchFamily="34" charset="-128"/>
              </a:rPr>
              <a:t>ОБЯЗАТЕЛЬНОГО ЭКЗЕМПЛЯРА В РОССИЙСКОЙ КНИЖНОЙ ПАЛАТЕ</a:t>
            </a:r>
            <a:endParaRPr lang="en-US" sz="2200" cap="none" dirty="0" smtClean="0">
              <a:ea typeface="ＭＳ Ｐゴシック" pitchFamily="34" charset="-128"/>
            </a:endParaRPr>
          </a:p>
        </p:txBody>
      </p:sp>
      <p:sp>
        <p:nvSpPr>
          <p:cNvPr id="21507" name="Subtitle 5"/>
          <p:cNvSpPr>
            <a:spLocks noGrp="1"/>
          </p:cNvSpPr>
          <p:nvPr>
            <p:ph type="subTitle" idx="1"/>
          </p:nvPr>
        </p:nvSpPr>
        <p:spPr>
          <a:xfrm>
            <a:off x="1116013" y="5249863"/>
            <a:ext cx="5797550" cy="555625"/>
          </a:xfrm>
        </p:spPr>
        <p:txBody>
          <a:bodyPr/>
          <a:lstStyle/>
          <a:p>
            <a:pPr eaLnBrk="1" hangingPunct="1">
              <a:buFont typeface="+mj-lt"/>
              <a:buNone/>
            </a:pPr>
            <a:endParaRPr lang="en-US" smtClean="0">
              <a:ea typeface="ＭＳ Ｐゴシック"/>
              <a:cs typeface="ＭＳ Ｐゴシック"/>
            </a:endParaRPr>
          </a:p>
          <a:p>
            <a:pPr eaLnBrk="1" hangingPunct="1">
              <a:buFont typeface="+mj-lt"/>
              <a:buNone/>
            </a:pP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150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116013" y="5805488"/>
            <a:ext cx="5797550" cy="3587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+mj-lt"/>
              <a:buNone/>
            </a:pPr>
            <a:r>
              <a:rPr lang="ru-RU" smtClean="0">
                <a:ea typeface="ＭＳ Ｐゴシック"/>
                <a:cs typeface="ＭＳ Ｐゴシック"/>
              </a:rPr>
              <a:t>Декабрь 2017.</a:t>
            </a:r>
          </a:p>
          <a:p>
            <a:pPr eaLnBrk="1" hangingPunct="1">
              <a:spcBef>
                <a:spcPct val="0"/>
              </a:spcBef>
              <a:buFont typeface="+mj-lt"/>
              <a:buNone/>
            </a:pPr>
            <a:r>
              <a:rPr lang="ru-RU" smtClean="0">
                <a:ea typeface="ＭＳ Ｐゴシック"/>
                <a:cs typeface="ＭＳ Ｐゴシック"/>
              </a:rPr>
              <a:t>Николенко В.В., РКП</a:t>
            </a:r>
            <a:endParaRPr lang="en-US" smtClean="0">
              <a:ea typeface="ＭＳ Ｐゴシック"/>
              <a:cs typeface="ＭＳ Ｐゴシック"/>
            </a:endParaRPr>
          </a:p>
        </p:txBody>
      </p:sp>
      <p:pic>
        <p:nvPicPr>
          <p:cNvPr id="21509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2727325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itle 1"/>
          <p:cNvSpPr txBox="1">
            <a:spLocks/>
          </p:cNvSpPr>
          <p:nvPr/>
        </p:nvSpPr>
        <p:spPr bwMode="auto">
          <a:xfrm>
            <a:off x="1116013" y="3206750"/>
            <a:ext cx="23622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200">
              <a:solidFill>
                <a:srgbClr val="181A4D"/>
              </a:solidFill>
              <a:latin typeface="Verdana" pitchFamily="34" charset="0"/>
            </a:endParaRPr>
          </a:p>
        </p:txBody>
      </p:sp>
      <p:pic>
        <p:nvPicPr>
          <p:cNvPr id="8" name="Picture 7" descr="C:\Documents and Settings\gperova\YandexDisk\Скриншоты\2017-04-21_12-57-2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6400" y="855663"/>
            <a:ext cx="1808163" cy="1074737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30722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+mj-lt"/>
              <a:buNone/>
            </a:pPr>
            <a:r>
              <a:rPr lang="ru-RU" sz="1400"/>
              <a:t>Размещение электронной формы обязательного экземпляра в РКП</a:t>
            </a:r>
            <a:endParaRPr lang="en-US" sz="1400"/>
          </a:p>
        </p:txBody>
      </p:sp>
      <p:pic>
        <p:nvPicPr>
          <p:cNvPr id="7" name="Picture 7" descr="C:\Documents and Settings\gperova\YandexDisk\Скриншоты\2017-04-21_12-57-2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6400" y="855663"/>
            <a:ext cx="1808163" cy="1074737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0725" name="Picture 3" descr="C:\Documents and Settings\gperova\YandexDisk\Скриншоты\2017-12-05_13-45-3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5113" y="1547813"/>
            <a:ext cx="6491287" cy="468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itle 3"/>
          <p:cNvSpPr>
            <a:spLocks noGrp="1"/>
          </p:cNvSpPr>
          <p:nvPr>
            <p:ph type="title"/>
          </p:nvPr>
        </p:nvSpPr>
        <p:spPr>
          <a:xfrm>
            <a:off x="6529388" y="2773363"/>
            <a:ext cx="2468562" cy="1266825"/>
          </a:xfrm>
        </p:spPr>
        <p:txBody>
          <a:bodyPr/>
          <a:lstStyle/>
          <a:p>
            <a:pPr algn="r" eaLnBrk="1" hangingPunct="1"/>
            <a:r>
              <a:rPr lang="ru-RU" cap="none" smtClean="0">
                <a:ea typeface="ＭＳ Ｐゴシック"/>
                <a:cs typeface="ＭＳ Ｐゴシック"/>
              </a:rPr>
              <a:t>Загрузка электронной формы ОЭ</a:t>
            </a:r>
            <a:endParaRPr lang="en-US" cap="none" smtClean="0">
              <a:ea typeface="ＭＳ Ｐゴシック"/>
              <a:cs typeface="ＭＳ Ｐゴシック"/>
            </a:endParaRPr>
          </a:p>
        </p:txBody>
      </p:sp>
      <p:pic>
        <p:nvPicPr>
          <p:cNvPr id="3072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5" y="2924175"/>
            <a:ext cx="169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31746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+mj-lt"/>
              <a:buNone/>
            </a:pPr>
            <a:r>
              <a:rPr lang="ru-RU" sz="1400"/>
              <a:t>Размещение электронной формы обязательного экземпляра в РКП</a:t>
            </a:r>
            <a:endParaRPr lang="en-US" sz="1400"/>
          </a:p>
        </p:txBody>
      </p:sp>
      <p:pic>
        <p:nvPicPr>
          <p:cNvPr id="7" name="Picture 7" descr="C:\Documents and Settings\gperova\YandexDisk\Скриншоты\2017-04-21_12-57-2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6400" y="855663"/>
            <a:ext cx="1808163" cy="1074737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1749" name="Picture 2" descr="C:\Documents and Settings\gperova\YandexDisk\Скриншоты\2017-12-05_13-50-3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2575" y="1604963"/>
            <a:ext cx="64738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itle 3"/>
          <p:cNvSpPr>
            <a:spLocks noGrp="1"/>
          </p:cNvSpPr>
          <p:nvPr>
            <p:ph type="title"/>
          </p:nvPr>
        </p:nvSpPr>
        <p:spPr>
          <a:xfrm>
            <a:off x="6529388" y="2773363"/>
            <a:ext cx="2468562" cy="1266825"/>
          </a:xfrm>
        </p:spPr>
        <p:txBody>
          <a:bodyPr/>
          <a:lstStyle/>
          <a:p>
            <a:pPr algn="r" eaLnBrk="1" hangingPunct="1"/>
            <a:r>
              <a:rPr lang="ru-RU" cap="none" smtClean="0">
                <a:ea typeface="ＭＳ Ｐゴシック"/>
                <a:cs typeface="ＭＳ Ｐゴシック"/>
              </a:rPr>
              <a:t>Загрузка электронной формы ОЭ</a:t>
            </a:r>
            <a:endParaRPr lang="en-US" cap="none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32770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+mj-lt"/>
              <a:buNone/>
            </a:pPr>
            <a:r>
              <a:rPr lang="ru-RU" sz="1400"/>
              <a:t>Размещение электронной формы обязательного экземпляра в РКП</a:t>
            </a:r>
            <a:endParaRPr lang="en-US" sz="1400"/>
          </a:p>
        </p:txBody>
      </p:sp>
      <p:sp>
        <p:nvSpPr>
          <p:cNvPr id="32772" name="Title 3"/>
          <p:cNvSpPr>
            <a:spLocks noGrp="1"/>
          </p:cNvSpPr>
          <p:nvPr>
            <p:ph type="title"/>
          </p:nvPr>
        </p:nvSpPr>
        <p:spPr>
          <a:xfrm>
            <a:off x="6529388" y="2773363"/>
            <a:ext cx="2468562" cy="1266825"/>
          </a:xfrm>
        </p:spPr>
        <p:txBody>
          <a:bodyPr/>
          <a:lstStyle/>
          <a:p>
            <a:pPr algn="r" eaLnBrk="1" hangingPunct="1"/>
            <a:r>
              <a:rPr lang="ru-RU" cap="none" smtClean="0">
                <a:ea typeface="ＭＳ Ｐゴシック"/>
                <a:cs typeface="ＭＳ Ｐゴシック"/>
              </a:rPr>
              <a:t>Загрузка электронной формы ОЭ</a:t>
            </a:r>
            <a:endParaRPr lang="en-US" cap="none" smtClean="0">
              <a:ea typeface="ＭＳ Ｐゴシック"/>
              <a:cs typeface="ＭＳ Ｐゴシック"/>
            </a:endParaRPr>
          </a:p>
        </p:txBody>
      </p:sp>
      <p:pic>
        <p:nvPicPr>
          <p:cNvPr id="7" name="Picture 7" descr="C:\Documents and Settings\gperova\YandexDisk\Скриншоты\2017-04-21_12-57-2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6400" y="855663"/>
            <a:ext cx="1808163" cy="1074737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2774" name="Picture 2" descr="C:\Documents and Settings\gperova\YandexDisk\Скриншоты\2017-12-05_13-51-0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000" y="1612900"/>
            <a:ext cx="6389688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4000" y="4189413"/>
            <a:ext cx="933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33794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+mj-lt"/>
              <a:buNone/>
            </a:pPr>
            <a:r>
              <a:rPr lang="ru-RU" sz="1400"/>
              <a:t>Размещение электронной формы обязательного экземпляра в РКП</a:t>
            </a:r>
            <a:endParaRPr lang="en-US" sz="1400"/>
          </a:p>
        </p:txBody>
      </p:sp>
      <p:pic>
        <p:nvPicPr>
          <p:cNvPr id="7" name="Picture 7" descr="C:\Documents and Settings\gperova\YandexDisk\Скриншоты\2017-04-21_12-57-2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6400" y="855663"/>
            <a:ext cx="1808163" cy="1074737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3797" name="Picture 2" descr="C:\Documents and Settings\gperova\YandexDisk\Скриншоты\2017-12-05_13-52-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000" y="1585913"/>
            <a:ext cx="6502400" cy="476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itle 3"/>
          <p:cNvSpPr>
            <a:spLocks noGrp="1"/>
          </p:cNvSpPr>
          <p:nvPr>
            <p:ph type="title"/>
          </p:nvPr>
        </p:nvSpPr>
        <p:spPr>
          <a:xfrm>
            <a:off x="6529388" y="2773363"/>
            <a:ext cx="2468562" cy="1266825"/>
          </a:xfrm>
        </p:spPr>
        <p:txBody>
          <a:bodyPr/>
          <a:lstStyle/>
          <a:p>
            <a:pPr algn="r" eaLnBrk="1" hangingPunct="1"/>
            <a:r>
              <a:rPr lang="ru-RU" cap="none" smtClean="0">
                <a:ea typeface="ＭＳ Ｐゴシック"/>
                <a:cs typeface="ＭＳ Ｐゴシック"/>
              </a:rPr>
              <a:t>Загрузка электронной формы ОЭ</a:t>
            </a:r>
            <a:endParaRPr lang="en-US" cap="none" smtClean="0">
              <a:ea typeface="ＭＳ Ｐゴシック"/>
              <a:cs typeface="ＭＳ Ｐゴシック"/>
            </a:endParaRPr>
          </a:p>
        </p:txBody>
      </p:sp>
      <p:pic>
        <p:nvPicPr>
          <p:cNvPr id="3379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5425" y="4341813"/>
            <a:ext cx="22352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3481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+mj-lt"/>
              <a:buNone/>
            </a:pPr>
            <a:r>
              <a:rPr lang="ru-RU" sz="1400"/>
              <a:t>Размещение электронной формы обязательного экземпляра в РКП</a:t>
            </a:r>
            <a:endParaRPr lang="en-US" sz="1400"/>
          </a:p>
        </p:txBody>
      </p:sp>
      <p:pic>
        <p:nvPicPr>
          <p:cNvPr id="7" name="Picture 7" descr="C:\Documents and Settings\gperova\YandexDisk\Скриншоты\2017-04-21_12-57-2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6400" y="855663"/>
            <a:ext cx="1808163" cy="1074737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4821" name="Picture 2" descr="C:\Documents and Settings\gperova\YandexDisk\Скриншоты\2017-12-05_13-52-3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8" y="1611313"/>
            <a:ext cx="6500812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itle 3"/>
          <p:cNvSpPr>
            <a:spLocks noGrp="1"/>
          </p:cNvSpPr>
          <p:nvPr>
            <p:ph type="title"/>
          </p:nvPr>
        </p:nvSpPr>
        <p:spPr>
          <a:xfrm>
            <a:off x="6529388" y="2773363"/>
            <a:ext cx="2468562" cy="1266825"/>
          </a:xfrm>
        </p:spPr>
        <p:txBody>
          <a:bodyPr/>
          <a:lstStyle/>
          <a:p>
            <a:pPr algn="r" eaLnBrk="1" hangingPunct="1"/>
            <a:r>
              <a:rPr lang="ru-RU" cap="none" smtClean="0">
                <a:ea typeface="ＭＳ Ｐゴシック"/>
                <a:cs typeface="ＭＳ Ｐゴシック"/>
              </a:rPr>
              <a:t>Загрузка электронной формы ОЭ</a:t>
            </a:r>
            <a:endParaRPr lang="en-US" cap="none" smtClean="0">
              <a:ea typeface="ＭＳ Ｐゴシック"/>
              <a:cs typeface="ＭＳ Ｐゴシック"/>
            </a:endParaRPr>
          </a:p>
        </p:txBody>
      </p:sp>
      <p:pic>
        <p:nvPicPr>
          <p:cNvPr id="3482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65238" y="2767013"/>
            <a:ext cx="933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TextBox 2"/>
          <p:cNvSpPr txBox="1">
            <a:spLocks noChangeArrowheads="1"/>
          </p:cNvSpPr>
          <p:nvPr/>
        </p:nvSpPr>
        <p:spPr bwMode="auto">
          <a:xfrm>
            <a:off x="541338" y="4567238"/>
            <a:ext cx="436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V</a:t>
            </a:r>
            <a:endParaRPr lang="ru-RU" sz="2000">
              <a:solidFill>
                <a:srgbClr val="FF0000"/>
              </a:solidFill>
            </a:endParaRPr>
          </a:p>
        </p:txBody>
      </p:sp>
      <p:pic>
        <p:nvPicPr>
          <p:cNvPr id="3482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5138" y="4567238"/>
            <a:ext cx="50006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35842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+mj-lt"/>
              <a:buNone/>
            </a:pPr>
            <a:r>
              <a:rPr lang="ru-RU" sz="1400"/>
              <a:t>Размещение электронной формы обязательного экземпляра в РКП</a:t>
            </a:r>
            <a:endParaRPr lang="en-US" sz="1400"/>
          </a:p>
        </p:txBody>
      </p:sp>
      <p:pic>
        <p:nvPicPr>
          <p:cNvPr id="7" name="Picture 7" descr="C:\Documents and Settings\gperova\YandexDisk\Скриншоты\2017-04-21_12-57-2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6400" y="855663"/>
            <a:ext cx="1808163" cy="1074737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5845" name="Picture 2" descr="C:\Documents and Settings\gperova\YandexDisk\Скриншоты\2017-12-05_14-00-5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000" y="1606550"/>
            <a:ext cx="65024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itle 3"/>
          <p:cNvSpPr>
            <a:spLocks noGrp="1"/>
          </p:cNvSpPr>
          <p:nvPr>
            <p:ph type="title"/>
          </p:nvPr>
        </p:nvSpPr>
        <p:spPr>
          <a:xfrm>
            <a:off x="6529388" y="2773363"/>
            <a:ext cx="2468562" cy="1266825"/>
          </a:xfrm>
        </p:spPr>
        <p:txBody>
          <a:bodyPr/>
          <a:lstStyle/>
          <a:p>
            <a:pPr algn="r" eaLnBrk="1" hangingPunct="1"/>
            <a:r>
              <a:rPr lang="ru-RU" cap="none" smtClean="0">
                <a:ea typeface="ＭＳ Ｐゴシック"/>
                <a:cs typeface="ＭＳ Ｐゴシック"/>
              </a:rPr>
              <a:t>Загрузка электронной формы ОЭ</a:t>
            </a:r>
            <a:endParaRPr lang="en-US" cap="none" smtClean="0">
              <a:ea typeface="ＭＳ Ｐゴシック"/>
              <a:cs typeface="ＭＳ Ｐゴシック"/>
            </a:endParaRPr>
          </a:p>
        </p:txBody>
      </p:sp>
      <p:pic>
        <p:nvPicPr>
          <p:cNvPr id="3584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5888" y="5100638"/>
            <a:ext cx="933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TextBox 10"/>
          <p:cNvSpPr txBox="1">
            <a:spLocks noChangeArrowheads="1"/>
          </p:cNvSpPr>
          <p:nvPr/>
        </p:nvSpPr>
        <p:spPr bwMode="auto">
          <a:xfrm>
            <a:off x="3287713" y="5405438"/>
            <a:ext cx="436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V</a:t>
            </a:r>
            <a:endParaRPr lang="ru-RU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36866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+mj-lt"/>
              <a:buNone/>
            </a:pPr>
            <a:r>
              <a:rPr lang="ru-RU" sz="1400"/>
              <a:t>Размещение электронной формы обязательного экземпляра в РКП</a:t>
            </a:r>
            <a:endParaRPr lang="en-US" sz="1400"/>
          </a:p>
        </p:txBody>
      </p:sp>
      <p:pic>
        <p:nvPicPr>
          <p:cNvPr id="7" name="Picture 7" descr="C:\Documents and Settings\gperova\YandexDisk\Скриншоты\2017-04-21_12-57-2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6400" y="855663"/>
            <a:ext cx="1808163" cy="1074737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6869" name="Picture 3" descr="C:\Documents and Settings\gperova\YandexDisk\Скриншоты\2017-12-05_13-56-2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000" y="1597025"/>
            <a:ext cx="6502400" cy="472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Title 3"/>
          <p:cNvSpPr>
            <a:spLocks noGrp="1"/>
          </p:cNvSpPr>
          <p:nvPr>
            <p:ph type="title"/>
          </p:nvPr>
        </p:nvSpPr>
        <p:spPr>
          <a:xfrm>
            <a:off x="6529388" y="2773363"/>
            <a:ext cx="2468562" cy="1266825"/>
          </a:xfrm>
        </p:spPr>
        <p:txBody>
          <a:bodyPr/>
          <a:lstStyle/>
          <a:p>
            <a:pPr algn="r" eaLnBrk="1" hangingPunct="1"/>
            <a:r>
              <a:rPr lang="ru-RU" cap="none" smtClean="0">
                <a:ea typeface="ＭＳ Ｐゴシック"/>
                <a:cs typeface="ＭＳ Ｐゴシック"/>
              </a:rPr>
              <a:t>Подтверждение загрузки ЭЦП</a:t>
            </a:r>
            <a:endParaRPr lang="en-US" cap="none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37890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+mj-lt"/>
              <a:buNone/>
            </a:pPr>
            <a:r>
              <a:rPr lang="ru-RU" sz="1400"/>
              <a:t>Размещение электронной формы обязательного экземпляра в РКП</a:t>
            </a:r>
            <a:endParaRPr lang="en-US" sz="1400"/>
          </a:p>
        </p:txBody>
      </p:sp>
      <p:pic>
        <p:nvPicPr>
          <p:cNvPr id="7" name="Picture 7" descr="C:\Documents and Settings\gperova\YandexDisk\Скриншоты\2017-04-21_12-57-2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6400" y="855663"/>
            <a:ext cx="1808163" cy="1074737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7893" name="Picture 2" descr="C:\Documents and Settings\gperova\YandexDisk\Скриншоты\2017-12-05_13-57-2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9238" y="1590675"/>
            <a:ext cx="6507162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itle 3"/>
          <p:cNvSpPr>
            <a:spLocks noGrp="1"/>
          </p:cNvSpPr>
          <p:nvPr>
            <p:ph type="title"/>
          </p:nvPr>
        </p:nvSpPr>
        <p:spPr>
          <a:xfrm>
            <a:off x="6529388" y="2773363"/>
            <a:ext cx="2468562" cy="1266825"/>
          </a:xfrm>
        </p:spPr>
        <p:txBody>
          <a:bodyPr/>
          <a:lstStyle/>
          <a:p>
            <a:pPr algn="r" eaLnBrk="1" hangingPunct="1"/>
            <a:r>
              <a:rPr lang="ru-RU" cap="none" smtClean="0">
                <a:ea typeface="ＭＳ Ｐゴシック"/>
                <a:cs typeface="ＭＳ Ｐゴシック"/>
              </a:rPr>
              <a:t>Загрузка электронной формы ОЭ</a:t>
            </a:r>
            <a:endParaRPr lang="en-US" cap="none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38914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+mj-lt"/>
              <a:buNone/>
            </a:pPr>
            <a:r>
              <a:rPr lang="ru-RU" sz="1400"/>
              <a:t>Размещение электронной формы обязательного экземпляра в РКП</a:t>
            </a:r>
            <a:endParaRPr lang="en-US" sz="1400"/>
          </a:p>
        </p:txBody>
      </p:sp>
      <p:pic>
        <p:nvPicPr>
          <p:cNvPr id="7" name="Picture 7" descr="C:\Documents and Settings\gperova\YandexDisk\Скриншоты\2017-04-21_12-57-2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6400" y="855663"/>
            <a:ext cx="1808163" cy="1074737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8917" name="Picture 2" descr="C:\Documents and Settings\gperova\YandexDisk\Скриншоты\2017-12-05_13-58-4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9238" y="1603375"/>
            <a:ext cx="6577012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itle 3"/>
          <p:cNvSpPr>
            <a:spLocks noGrp="1"/>
          </p:cNvSpPr>
          <p:nvPr>
            <p:ph type="title"/>
          </p:nvPr>
        </p:nvSpPr>
        <p:spPr>
          <a:xfrm>
            <a:off x="6529388" y="2773363"/>
            <a:ext cx="2468562" cy="1266825"/>
          </a:xfrm>
        </p:spPr>
        <p:txBody>
          <a:bodyPr/>
          <a:lstStyle/>
          <a:p>
            <a:pPr algn="r" eaLnBrk="1" hangingPunct="1"/>
            <a:r>
              <a:rPr lang="ru-RU" cap="none" smtClean="0">
                <a:ea typeface="ＭＳ Ｐゴシック"/>
                <a:cs typeface="ＭＳ Ｐゴシック"/>
              </a:rPr>
              <a:t>Загрузка электронной формы ОЭ</a:t>
            </a:r>
            <a:endParaRPr lang="en-US" cap="none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3993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+mj-lt"/>
              <a:buNone/>
            </a:pPr>
            <a:r>
              <a:rPr lang="ru-RU" sz="1400"/>
              <a:t>Размещение электронной формы обязательного экземпляра в РКП</a:t>
            </a:r>
            <a:endParaRPr lang="en-US" sz="1400"/>
          </a:p>
        </p:txBody>
      </p:sp>
      <p:pic>
        <p:nvPicPr>
          <p:cNvPr id="7" name="Picture 7" descr="C:\Documents and Settings\gperova\YandexDisk\Скриншоты\2017-04-21_12-57-2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6400" y="855663"/>
            <a:ext cx="1808163" cy="1074737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9941" name="Picture 2" descr="C:\Documents and Settings\gperova\YandexDisk\Скриншоты\2017-12-05_14-01-2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3" y="1608138"/>
            <a:ext cx="6484937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Title 3"/>
          <p:cNvSpPr>
            <a:spLocks noGrp="1"/>
          </p:cNvSpPr>
          <p:nvPr>
            <p:ph type="title"/>
          </p:nvPr>
        </p:nvSpPr>
        <p:spPr>
          <a:xfrm>
            <a:off x="6529388" y="2773363"/>
            <a:ext cx="2468562" cy="1266825"/>
          </a:xfrm>
        </p:spPr>
        <p:txBody>
          <a:bodyPr/>
          <a:lstStyle/>
          <a:p>
            <a:pPr algn="r" eaLnBrk="1" hangingPunct="1"/>
            <a:r>
              <a:rPr lang="ru-RU" cap="none" smtClean="0">
                <a:ea typeface="ＭＳ Ｐゴシック"/>
                <a:cs typeface="ＭＳ Ｐゴシック"/>
              </a:rPr>
              <a:t>Загруженный ОЭ в личном кабинете</a:t>
            </a:r>
            <a:endParaRPr lang="en-US" cap="none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/>
          <p:cNvSpPr>
            <a:spLocks noGrp="1"/>
          </p:cNvSpPr>
          <p:nvPr>
            <p:ph type="title"/>
          </p:nvPr>
        </p:nvSpPr>
        <p:spPr>
          <a:xfrm>
            <a:off x="1116013" y="1430338"/>
            <a:ext cx="6300787" cy="12525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Федеральный </a:t>
            </a:r>
            <a:r>
              <a:rPr lang="ru-RU" dirty="0"/>
              <a:t>закон от 29.12.1994 N 77-ФЗ </a:t>
            </a:r>
            <a:r>
              <a:rPr lang="ru-RU" dirty="0" smtClean="0"/>
              <a:t>«Об </a:t>
            </a:r>
            <a:r>
              <a:rPr lang="ru-RU" dirty="0"/>
              <a:t>обязательном экземпляре </a:t>
            </a:r>
            <a:r>
              <a:rPr lang="ru-RU" dirty="0" smtClean="0"/>
              <a:t>документов»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ред. от 03.07.2016)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2530" name="Text Placeholder 12"/>
          <p:cNvSpPr>
            <a:spLocks noGrp="1"/>
          </p:cNvSpPr>
          <p:nvPr>
            <p:ph type="body" idx="1"/>
          </p:nvPr>
        </p:nvSpPr>
        <p:spPr>
          <a:xfrm>
            <a:off x="1049338" y="2682875"/>
            <a:ext cx="7043737" cy="3154363"/>
          </a:xfrm>
        </p:spPr>
        <p:txBody>
          <a:bodyPr/>
          <a:lstStyle/>
          <a:p>
            <a:pPr eaLnBrk="1" hangingPunct="1"/>
            <a:r>
              <a:rPr lang="ru-RU" sz="1400" b="1" smtClean="0">
                <a:solidFill>
                  <a:schemeClr val="tx1"/>
                </a:solidFill>
                <a:ea typeface="ＭＳ Ｐゴシック"/>
                <a:cs typeface="ＭＳ Ｐゴシック"/>
              </a:rPr>
              <a:t>Статья 7. Доставка обязательного экземпляра печатного издания и обязательного экземпляра печатного издания в электронной форме</a:t>
            </a:r>
          </a:p>
          <a:p>
            <a:pPr eaLnBrk="1" hangingPunct="1"/>
            <a:r>
              <a:rPr lang="ru-RU" sz="1400" b="1" smtClean="0">
                <a:solidFill>
                  <a:schemeClr val="tx1"/>
                </a:solidFill>
                <a:ea typeface="ＭＳ Ｐゴシック"/>
                <a:cs typeface="ＭＳ Ｐゴシック"/>
              </a:rPr>
              <a:t>…</a:t>
            </a:r>
          </a:p>
          <a:p>
            <a:pPr eaLnBrk="1" hangingPunct="1"/>
            <a:r>
              <a:rPr lang="ru-RU" sz="1400" smtClean="0">
                <a:solidFill>
                  <a:schemeClr val="tx1"/>
                </a:solidFill>
                <a:ea typeface="ＭＳ Ｐゴシック"/>
                <a:cs typeface="ＭＳ Ｐゴシック"/>
              </a:rPr>
              <a:t>2.1. Производители документов </a:t>
            </a:r>
            <a:r>
              <a:rPr lang="ru-RU" sz="1400" smtClean="0">
                <a:solidFill>
                  <a:schemeClr val="bg1"/>
                </a:solidFill>
                <a:ea typeface="ＭＳ Ｐゴシック"/>
                <a:cs typeface="ＭＳ Ｐゴシック"/>
              </a:rPr>
              <a:t>в течение семи дней </a:t>
            </a:r>
            <a:r>
              <a:rPr lang="ru-RU" sz="1400" smtClean="0">
                <a:solidFill>
                  <a:schemeClr val="tx1"/>
                </a:solidFill>
                <a:ea typeface="ＭＳ Ｐゴシック"/>
                <a:cs typeface="ＭＳ Ｐゴシック"/>
              </a:rPr>
              <a:t>со дня выхода в свет первой партии тиража печатных изданий доставляют с использованием информационно-телекоммуникационных сетей </a:t>
            </a:r>
            <a:r>
              <a:rPr lang="ru-RU" sz="1400" smtClean="0">
                <a:solidFill>
                  <a:schemeClr val="bg1"/>
                </a:solidFill>
                <a:ea typeface="ＭＳ Ｐゴシック"/>
                <a:cs typeface="ＭＳ Ｐゴシック"/>
              </a:rPr>
              <a:t>по одному обязательному экземпляру печатных изданий в электронной форме</a:t>
            </a:r>
            <a:r>
              <a:rPr lang="ru-RU" sz="1400" smtClean="0">
                <a:solidFill>
                  <a:schemeClr val="tx1"/>
                </a:solidFill>
                <a:ea typeface="ＭＳ Ｐゴシック"/>
                <a:cs typeface="ＭＳ Ｐゴシック"/>
              </a:rPr>
              <a:t>, заверенному квалифицированной электронной подписью производителя документа, в </a:t>
            </a:r>
            <a:r>
              <a:rPr lang="ru-RU" sz="1400" smtClean="0">
                <a:solidFill>
                  <a:schemeClr val="bg1"/>
                </a:solidFill>
                <a:ea typeface="ＭＳ Ｐゴシック"/>
                <a:cs typeface="ＭＳ Ｐゴシック"/>
              </a:rPr>
              <a:t>-- Информационное телеграфное агентство России </a:t>
            </a:r>
            <a:r>
              <a:rPr lang="ru-RU" sz="1400" smtClean="0">
                <a:solidFill>
                  <a:schemeClr val="tx1"/>
                </a:solidFill>
                <a:ea typeface="ＭＳ Ｐゴシック"/>
                <a:cs typeface="ＭＳ Ｐゴシック"/>
              </a:rPr>
              <a:t>(ИТАР-ТАСС) и в</a:t>
            </a:r>
          </a:p>
          <a:p>
            <a:pPr eaLnBrk="1" hangingPunct="1"/>
            <a:r>
              <a:rPr lang="ru-RU" sz="1400" smtClean="0">
                <a:solidFill>
                  <a:schemeClr val="bg1"/>
                </a:solidFill>
                <a:ea typeface="ＭＳ Ｐゴシック"/>
                <a:cs typeface="ＭＳ Ｐゴシック"/>
              </a:rPr>
              <a:t>- Российскую государственную библиотеку.</a:t>
            </a:r>
          </a:p>
          <a:p>
            <a:pPr eaLnBrk="1" hangingPunct="1"/>
            <a:r>
              <a:rPr lang="ru-RU" sz="1400" smtClean="0">
                <a:solidFill>
                  <a:schemeClr val="tx1"/>
                </a:solidFill>
                <a:ea typeface="ＭＳ Ｐゴシック"/>
                <a:cs typeface="ＭＳ Ｐゴシック"/>
              </a:rPr>
              <a:t>…</a:t>
            </a:r>
          </a:p>
          <a:p>
            <a:pPr eaLnBrk="1" hangingPunct="1"/>
            <a:r>
              <a:rPr lang="ru-RU" sz="1400" smtClean="0">
                <a:solidFill>
                  <a:schemeClr val="tx1"/>
                </a:solidFill>
                <a:ea typeface="ＭＳ Ｐゴシック"/>
                <a:cs typeface="ＭＳ Ｐゴシック"/>
              </a:rPr>
              <a:t>(п. 2.1 введен Федеральным законом от 03.07.2016 N 278-ФЗ)</a:t>
            </a:r>
          </a:p>
          <a:p>
            <a:pPr eaLnBrk="1" hangingPunct="1"/>
            <a:endParaRPr lang="ru-RU" smtClean="0">
              <a:ea typeface="ＭＳ Ｐゴシック"/>
              <a:cs typeface="ＭＳ Ｐゴシック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2532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+mj-lt"/>
              <a:buNone/>
              <a:defRPr/>
            </a:pPr>
            <a:r>
              <a:rPr lang="ru-RU" sz="1400" dirty="0" smtClean="0">
                <a:latin typeface="+mn-lt"/>
                <a:cs typeface="+mn-cs"/>
              </a:rPr>
              <a:t>Размещение электронной формы обязательного экземпляра в РКП</a:t>
            </a:r>
            <a:endParaRPr lang="en-US" sz="1400" dirty="0" smtClean="0">
              <a:latin typeface="+mn-lt"/>
              <a:cs typeface="+mn-cs"/>
            </a:endParaRPr>
          </a:p>
        </p:txBody>
      </p:sp>
      <p:pic>
        <p:nvPicPr>
          <p:cNvPr id="7" name="Picture 7" descr="C:\Documents and Settings\gperova\YandexDisk\Скриншоты\2017-04-21_12-57-2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6400" y="855663"/>
            <a:ext cx="1808163" cy="1074737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40962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+mj-lt"/>
              <a:buNone/>
            </a:pPr>
            <a:r>
              <a:rPr lang="ru-RU" sz="1400"/>
              <a:t>Размещение электронной формы обязательного экземпляра в РКП</a:t>
            </a:r>
            <a:endParaRPr lang="en-US" sz="1400"/>
          </a:p>
        </p:txBody>
      </p:sp>
      <p:sp>
        <p:nvSpPr>
          <p:cNvPr id="40964" name="Title 3"/>
          <p:cNvSpPr>
            <a:spLocks noGrp="1"/>
          </p:cNvSpPr>
          <p:nvPr>
            <p:ph type="title"/>
          </p:nvPr>
        </p:nvSpPr>
        <p:spPr>
          <a:xfrm>
            <a:off x="6675438" y="2759075"/>
            <a:ext cx="2468562" cy="1266825"/>
          </a:xfrm>
        </p:spPr>
        <p:txBody>
          <a:bodyPr/>
          <a:lstStyle/>
          <a:p>
            <a:pPr algn="r" eaLnBrk="1" hangingPunct="1"/>
            <a:r>
              <a:rPr lang="ru-RU" cap="none" smtClean="0">
                <a:ea typeface="ＭＳ Ｐゴシック"/>
                <a:cs typeface="ＭＳ Ｐゴシック"/>
              </a:rPr>
              <a:t>Инструкция по использованию ЭЦП</a:t>
            </a:r>
            <a:endParaRPr lang="en-US" cap="none" smtClean="0">
              <a:ea typeface="ＭＳ Ｐゴシック"/>
              <a:cs typeface="ＭＳ Ｐゴシック"/>
            </a:endParaRPr>
          </a:p>
        </p:txBody>
      </p:sp>
      <p:pic>
        <p:nvPicPr>
          <p:cNvPr id="4096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538" y="4919663"/>
            <a:ext cx="792162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3525" y="1598613"/>
            <a:ext cx="6492875" cy="477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C:\Documents and Settings\gperova\YandexDisk\Скриншоты\2017-04-21_12-57-2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56400" y="855663"/>
            <a:ext cx="1808163" cy="1074737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41986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+mj-lt"/>
              <a:buNone/>
            </a:pPr>
            <a:r>
              <a:rPr lang="ru-RU" sz="1400"/>
              <a:t>Размещение электронной формы обязательного экземпляра в РКП</a:t>
            </a:r>
            <a:endParaRPr lang="en-US" sz="1400"/>
          </a:p>
        </p:txBody>
      </p:sp>
      <p:sp>
        <p:nvSpPr>
          <p:cNvPr id="41988" name="Title 3"/>
          <p:cNvSpPr>
            <a:spLocks noGrp="1"/>
          </p:cNvSpPr>
          <p:nvPr>
            <p:ph type="title"/>
          </p:nvPr>
        </p:nvSpPr>
        <p:spPr>
          <a:xfrm>
            <a:off x="195263" y="4819650"/>
            <a:ext cx="3567112" cy="1041400"/>
          </a:xfrm>
        </p:spPr>
        <p:txBody>
          <a:bodyPr/>
          <a:lstStyle/>
          <a:p>
            <a:pPr algn="r" eaLnBrk="1" hangingPunct="1"/>
            <a:r>
              <a:rPr lang="ru-RU" cap="none" smtClean="0">
                <a:ea typeface="ＭＳ Ｐゴシック"/>
                <a:cs typeface="ＭＳ Ｐゴシック"/>
              </a:rPr>
              <a:t>Так выглядит загруженное издание со стороны пользователя портала,</a:t>
            </a:r>
            <a:endParaRPr lang="en-US" cap="none" smtClean="0">
              <a:ea typeface="ＭＳ Ｐゴシック"/>
              <a:cs typeface="ＭＳ Ｐゴシック"/>
            </a:endParaRPr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1527175"/>
            <a:ext cx="4000500" cy="2954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99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22750" y="2962275"/>
            <a:ext cx="4000500" cy="30384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1991" name="Title 3"/>
          <p:cNvSpPr txBox="1">
            <a:spLocks/>
          </p:cNvSpPr>
          <p:nvPr/>
        </p:nvSpPr>
        <p:spPr bwMode="auto">
          <a:xfrm>
            <a:off x="6223000" y="2125663"/>
            <a:ext cx="2468563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08000" bIns="0"/>
          <a:lstStyle/>
          <a:p>
            <a:pPr algn="r"/>
            <a:r>
              <a:rPr lang="ru-RU">
                <a:solidFill>
                  <a:srgbClr val="181A4D"/>
                </a:solidFill>
                <a:latin typeface="Verdana" pitchFamily="34" charset="0"/>
              </a:rPr>
              <a:t>а так со стороны РКП</a:t>
            </a:r>
            <a:endParaRPr lang="en-US">
              <a:solidFill>
                <a:srgbClr val="181A4D"/>
              </a:solidFill>
              <a:latin typeface="Verdana" pitchFamily="34" charset="0"/>
            </a:endParaRPr>
          </a:p>
        </p:txBody>
      </p:sp>
      <p:pic>
        <p:nvPicPr>
          <p:cNvPr id="9" name="Picture 7" descr="C:\Documents and Settings\gperova\YandexDisk\Скриншоты\2017-04-21_12-57-2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56400" y="855663"/>
            <a:ext cx="1808163" cy="1074737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43010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+mj-lt"/>
              <a:buNone/>
            </a:pPr>
            <a:r>
              <a:rPr lang="ru-RU" sz="1400"/>
              <a:t>Размещение электронной формы обязательного экземпляра в РКП</a:t>
            </a:r>
            <a:endParaRPr lang="en-US" sz="1400"/>
          </a:p>
        </p:txBody>
      </p:sp>
      <p:sp>
        <p:nvSpPr>
          <p:cNvPr id="48133" name="Title 3"/>
          <p:cNvSpPr>
            <a:spLocks noGrp="1"/>
          </p:cNvSpPr>
          <p:nvPr>
            <p:ph type="title"/>
          </p:nvPr>
        </p:nvSpPr>
        <p:spPr>
          <a:xfrm>
            <a:off x="360363" y="1492250"/>
            <a:ext cx="6396037" cy="57626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cap="none" dirty="0" smtClean="0">
                <a:ea typeface="ＭＳ Ｐゴシック" pitchFamily="34" charset="-128"/>
              </a:rPr>
              <a:t>Самые частые проблемы и вопросы, возникающие у пользователей при работе с порталом РКП</a:t>
            </a:r>
            <a:endParaRPr lang="en-US" sz="2000" cap="none" dirty="0" smtClean="0">
              <a:ea typeface="ＭＳ Ｐゴシック" pitchFamily="34" charset="-128"/>
            </a:endParaRPr>
          </a:p>
        </p:txBody>
      </p:sp>
      <p:sp>
        <p:nvSpPr>
          <p:cNvPr id="32774" name="TextBox 1"/>
          <p:cNvSpPr txBox="1">
            <a:spLocks noChangeArrowheads="1"/>
          </p:cNvSpPr>
          <p:nvPr/>
        </p:nvSpPr>
        <p:spPr bwMode="auto">
          <a:xfrm>
            <a:off x="1049338" y="2276475"/>
            <a:ext cx="7885112" cy="3894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ru-RU" sz="1300" dirty="0">
                <a:solidFill>
                  <a:schemeClr val="bg1"/>
                </a:solidFill>
                <a:latin typeface="+mn-lt"/>
                <a:cs typeface="+mn-cs"/>
              </a:rPr>
              <a:t>Проблема</a:t>
            </a:r>
            <a:r>
              <a:rPr lang="ru-RU" sz="1300" dirty="0">
                <a:latin typeface="+mn-lt"/>
                <a:cs typeface="+mn-cs"/>
              </a:rPr>
              <a:t>: Не получается зарегистрировать личный кабинет.</a:t>
            </a:r>
          </a:p>
          <a:p>
            <a:pPr eaLnBrk="1" hangingPunct="1">
              <a:defRPr/>
            </a:pPr>
            <a:r>
              <a:rPr lang="ru-RU" sz="1300" dirty="0">
                <a:solidFill>
                  <a:schemeClr val="bg1"/>
                </a:solidFill>
                <a:latin typeface="+mn-lt"/>
                <a:cs typeface="+mn-cs"/>
              </a:rPr>
              <a:t>Причина и решение</a:t>
            </a:r>
            <a:r>
              <a:rPr lang="ru-RU" sz="1300" dirty="0">
                <a:latin typeface="+mn-lt"/>
                <a:cs typeface="+mn-cs"/>
              </a:rPr>
              <a:t>: Не заполнено одно или несколько обязательных полей, или поля заполнены неправильно. Если каких-либо данных не хватает, нужно ставить поле пустым. Позднее информацию можно будет изменить.</a:t>
            </a:r>
          </a:p>
          <a:p>
            <a:pPr eaLnBrk="1" hangingPunct="1">
              <a:defRPr/>
            </a:pPr>
            <a:endParaRPr lang="ru-RU" sz="1300" dirty="0">
              <a:latin typeface="+mn-lt"/>
              <a:cs typeface="+mn-cs"/>
            </a:endParaRPr>
          </a:p>
          <a:p>
            <a:pPr eaLnBrk="1" hangingPunct="1">
              <a:defRPr/>
            </a:pPr>
            <a:r>
              <a:rPr lang="ru-RU" sz="1300" dirty="0">
                <a:solidFill>
                  <a:schemeClr val="bg1"/>
                </a:solidFill>
                <a:latin typeface="+mn-lt"/>
                <a:cs typeface="+mn-cs"/>
              </a:rPr>
              <a:t>Проблема</a:t>
            </a:r>
            <a:r>
              <a:rPr lang="ru-RU" sz="1300" dirty="0">
                <a:latin typeface="+mn-lt"/>
                <a:cs typeface="+mn-cs"/>
              </a:rPr>
              <a:t>: Не получается подтвердить загрузку электронной подписью .</a:t>
            </a:r>
          </a:p>
          <a:p>
            <a:pPr eaLnBrk="1" hangingPunct="1">
              <a:defRPr/>
            </a:pPr>
            <a:r>
              <a:rPr lang="ru-RU" sz="1300" dirty="0">
                <a:solidFill>
                  <a:schemeClr val="bg1"/>
                </a:solidFill>
                <a:latin typeface="+mn-lt"/>
                <a:cs typeface="+mn-cs"/>
              </a:rPr>
              <a:t>Причина и решение </a:t>
            </a:r>
            <a:r>
              <a:rPr lang="ru-RU" sz="1300" dirty="0">
                <a:latin typeface="+mn-lt"/>
                <a:cs typeface="+mn-cs"/>
              </a:rPr>
              <a:t>: Пока ресурс находится в опытной эксплуатации, электронная подпись не требуется. Но нам нужны все отзывы о работе системы. Просим сообщать о любых вопросах, возникающих при работе с порталом по любому адресу, указанному в конце презентации.</a:t>
            </a:r>
          </a:p>
          <a:p>
            <a:pPr eaLnBrk="1" hangingPunct="1">
              <a:defRPr/>
            </a:pPr>
            <a:endParaRPr lang="ru-RU" sz="1300" dirty="0">
              <a:latin typeface="+mn-lt"/>
              <a:cs typeface="+mn-cs"/>
            </a:endParaRPr>
          </a:p>
          <a:p>
            <a:pPr eaLnBrk="1" hangingPunct="1">
              <a:defRPr/>
            </a:pPr>
            <a:r>
              <a:rPr lang="ru-RU" sz="1300" dirty="0">
                <a:solidFill>
                  <a:schemeClr val="bg1"/>
                </a:solidFill>
                <a:latin typeface="+mn-lt"/>
                <a:cs typeface="+mn-cs"/>
              </a:rPr>
              <a:t>Вопрос</a:t>
            </a:r>
            <a:r>
              <a:rPr lang="ru-RU" sz="1300" dirty="0">
                <a:latin typeface="+mn-lt"/>
                <a:cs typeface="+mn-cs"/>
              </a:rPr>
              <a:t>: Электронная подпись есть только у руководителя, ее частое использование затруднительно. Что делать?</a:t>
            </a:r>
          </a:p>
          <a:p>
            <a:pPr eaLnBrk="1" hangingPunct="1">
              <a:defRPr/>
            </a:pPr>
            <a:r>
              <a:rPr lang="ru-RU" sz="1300" dirty="0">
                <a:solidFill>
                  <a:schemeClr val="bg1"/>
                </a:solidFill>
                <a:latin typeface="+mn-lt"/>
                <a:cs typeface="+mn-cs"/>
              </a:rPr>
              <a:t>Ответ</a:t>
            </a:r>
            <a:r>
              <a:rPr lang="ru-RU" sz="1300" dirty="0">
                <a:latin typeface="+mn-lt"/>
                <a:cs typeface="+mn-cs"/>
              </a:rPr>
              <a:t>:</a:t>
            </a:r>
            <a:r>
              <a:rPr lang="ru-RU" sz="13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ru-RU" sz="1300" dirty="0">
                <a:latin typeface="+mn-lt"/>
                <a:cs typeface="+mn-cs"/>
              </a:rPr>
              <a:t>Пока ресурс находится в опытной эксплуатации, электронная подпись не требуется.</a:t>
            </a:r>
          </a:p>
          <a:p>
            <a:pPr eaLnBrk="1" hangingPunct="1">
              <a:defRPr/>
            </a:pPr>
            <a:endParaRPr lang="ru-RU" sz="1300" dirty="0">
              <a:latin typeface="+mn-lt"/>
              <a:cs typeface="+mn-cs"/>
            </a:endParaRPr>
          </a:p>
          <a:p>
            <a:pPr eaLnBrk="1" hangingPunct="1">
              <a:defRPr/>
            </a:pPr>
            <a:r>
              <a:rPr lang="ru-RU" sz="1300" dirty="0">
                <a:solidFill>
                  <a:schemeClr val="bg1"/>
                </a:solidFill>
                <a:latin typeface="+mn-lt"/>
                <a:cs typeface="+mn-cs"/>
              </a:rPr>
              <a:t>Вопрос</a:t>
            </a:r>
            <a:r>
              <a:rPr lang="ru-RU" sz="1300" dirty="0">
                <a:latin typeface="+mn-lt"/>
                <a:cs typeface="+mn-cs"/>
              </a:rPr>
              <a:t>: Издание не имеет </a:t>
            </a:r>
            <a:r>
              <a:rPr lang="en-US" sz="1300" dirty="0">
                <a:latin typeface="+mn-lt"/>
                <a:cs typeface="+mn-cs"/>
              </a:rPr>
              <a:t>ISSN</a:t>
            </a:r>
            <a:r>
              <a:rPr lang="ru-RU" sz="1300" dirty="0">
                <a:latin typeface="+mn-lt"/>
                <a:cs typeface="+mn-cs"/>
              </a:rPr>
              <a:t> или</a:t>
            </a:r>
            <a:r>
              <a:rPr lang="en-US" sz="1300" dirty="0">
                <a:latin typeface="+mn-lt"/>
                <a:cs typeface="+mn-cs"/>
              </a:rPr>
              <a:t> ISBN</a:t>
            </a:r>
            <a:r>
              <a:rPr lang="ru-RU" sz="1300" dirty="0">
                <a:latin typeface="+mn-lt"/>
                <a:cs typeface="+mn-cs"/>
              </a:rPr>
              <a:t>. Нужно ли получать эти номера?</a:t>
            </a:r>
          </a:p>
          <a:p>
            <a:pPr eaLnBrk="1" hangingPunct="1">
              <a:defRPr/>
            </a:pPr>
            <a:r>
              <a:rPr lang="ru-RU" sz="1300" dirty="0">
                <a:solidFill>
                  <a:schemeClr val="bg1"/>
                </a:solidFill>
                <a:latin typeface="+mn-lt"/>
                <a:cs typeface="+mn-cs"/>
              </a:rPr>
              <a:t>Ответ</a:t>
            </a:r>
            <a:r>
              <a:rPr lang="ru-RU" sz="1300" dirty="0">
                <a:latin typeface="+mn-lt"/>
                <a:cs typeface="+mn-cs"/>
              </a:rPr>
              <a:t>: Специально для загрузки номера получать не требуется. Пройдет ли издание процедуру международной стандартной нумерации, должен решить издатель.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4171" y="2246555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5166" y="3169885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5167" y="4253901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4171" y="5177231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4</a:t>
            </a:r>
          </a:p>
        </p:txBody>
      </p:sp>
      <p:pic>
        <p:nvPicPr>
          <p:cNvPr id="13" name="Picture 7" descr="C:\Documents and Settings\gperova\YandexDisk\Скриншоты\2017-04-21_12-57-2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6400" y="855663"/>
            <a:ext cx="1808163" cy="1074737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44034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+mj-lt"/>
              <a:buNone/>
            </a:pPr>
            <a:r>
              <a:rPr lang="ru-RU" sz="1400"/>
              <a:t>Размещение электронной формы обязательного экземпляра в РКП</a:t>
            </a:r>
            <a:endParaRPr lang="en-US" sz="1400"/>
          </a:p>
        </p:txBody>
      </p:sp>
      <p:sp>
        <p:nvSpPr>
          <p:cNvPr id="49157" name="Title 3"/>
          <p:cNvSpPr>
            <a:spLocks noGrp="1"/>
          </p:cNvSpPr>
          <p:nvPr>
            <p:ph type="title"/>
          </p:nvPr>
        </p:nvSpPr>
        <p:spPr>
          <a:xfrm>
            <a:off x="1049338" y="1517650"/>
            <a:ext cx="5707062" cy="57626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cap="none" dirty="0" smtClean="0">
                <a:ea typeface="ＭＳ Ｐゴシック" pitchFamily="34" charset="-128"/>
              </a:rPr>
              <a:t>Распространенные ошибки при загрузке электронной копии обязательного экземпляра</a:t>
            </a:r>
            <a:endParaRPr lang="en-US" sz="2000" cap="none" dirty="0" smtClean="0">
              <a:ea typeface="ＭＳ Ｐゴシック" pitchFamily="34" charset="-128"/>
            </a:endParaRPr>
          </a:p>
        </p:txBody>
      </p:sp>
      <p:sp>
        <p:nvSpPr>
          <p:cNvPr id="33798" name="TextBox 1"/>
          <p:cNvSpPr txBox="1">
            <a:spLocks noChangeArrowheads="1"/>
          </p:cNvSpPr>
          <p:nvPr/>
        </p:nvSpPr>
        <p:spPr bwMode="auto">
          <a:xfrm>
            <a:off x="1049338" y="2259013"/>
            <a:ext cx="7885112" cy="35401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ru-RU" sz="1400" dirty="0" smtClean="0">
              <a:solidFill>
                <a:schemeClr val="bg1"/>
              </a:solidFill>
              <a:latin typeface="+mn-lt"/>
              <a:cs typeface="+mn-cs"/>
            </a:endParaRPr>
          </a:p>
          <a:p>
            <a:pPr eaLnBrk="1" hangingPunct="1">
              <a:defRPr/>
            </a:pPr>
            <a:r>
              <a:rPr lang="ru-RU" sz="1400" dirty="0" smtClean="0">
                <a:solidFill>
                  <a:schemeClr val="bg1"/>
                </a:solidFill>
                <a:latin typeface="+mn-lt"/>
                <a:cs typeface="+mn-cs"/>
              </a:rPr>
              <a:t>Ошибка</a:t>
            </a:r>
            <a:r>
              <a:rPr lang="ru-RU" sz="1400" dirty="0">
                <a:latin typeface="+mn-lt"/>
                <a:cs typeface="+mn-cs"/>
              </a:rPr>
              <a:t>: Превышен допустимый размер файла макета, сбой при загрузке, независящий от пользователя.</a:t>
            </a:r>
          </a:p>
          <a:p>
            <a:pPr eaLnBrk="1" hangingPunct="1"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  <a:cs typeface="+mn-cs"/>
              </a:rPr>
              <a:t>Решение</a:t>
            </a:r>
            <a:r>
              <a:rPr lang="ru-RU" sz="1400" dirty="0">
                <a:latin typeface="+mn-lt"/>
                <a:cs typeface="+mn-cs"/>
              </a:rPr>
              <a:t>: Пользователи получают уведомление на повторную загрузку </a:t>
            </a:r>
            <a:r>
              <a:rPr lang="en-US" sz="1400" dirty="0" err="1">
                <a:latin typeface="+mn-lt"/>
                <a:cs typeface="+mn-cs"/>
              </a:rPr>
              <a:t>pdf</a:t>
            </a:r>
            <a:r>
              <a:rPr lang="ru-RU" sz="1400" dirty="0">
                <a:latin typeface="+mn-lt"/>
                <a:cs typeface="+mn-cs"/>
              </a:rPr>
              <a:t>. Пользователю требуется удалить испорченную загрузку и произвести ее снова. Для иллюстрированных журналов допускается загрузка облегченного формата.</a:t>
            </a:r>
          </a:p>
          <a:p>
            <a:pPr eaLnBrk="1" hangingPunct="1">
              <a:defRPr/>
            </a:pPr>
            <a:endParaRPr lang="ru-RU" sz="1400" dirty="0">
              <a:latin typeface="+mn-lt"/>
              <a:cs typeface="+mn-cs"/>
            </a:endParaRPr>
          </a:p>
          <a:p>
            <a:pPr eaLnBrk="1" hangingPunct="1"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  <a:cs typeface="+mn-cs"/>
              </a:rPr>
              <a:t>Ошибка</a:t>
            </a:r>
            <a:r>
              <a:rPr lang="ru-RU" sz="1400" dirty="0">
                <a:latin typeface="+mn-lt"/>
                <a:cs typeface="+mn-cs"/>
              </a:rPr>
              <a:t>: Загрузка макета произведена постранично, несколькими файлами (преимущественно ошибка загрузки газет).</a:t>
            </a:r>
          </a:p>
          <a:p>
            <a:pPr eaLnBrk="1" hangingPunct="1"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  <a:cs typeface="+mn-cs"/>
              </a:rPr>
              <a:t>Решение</a:t>
            </a:r>
            <a:r>
              <a:rPr lang="ru-RU" sz="1400" dirty="0">
                <a:latin typeface="+mn-lt"/>
                <a:cs typeface="+mn-cs"/>
              </a:rPr>
              <a:t>: Пользователи получают уведомление на повторную загрузку </a:t>
            </a:r>
            <a:r>
              <a:rPr lang="en-US" sz="1400" dirty="0" err="1">
                <a:latin typeface="+mn-lt"/>
                <a:cs typeface="+mn-cs"/>
              </a:rPr>
              <a:t>pdf</a:t>
            </a:r>
            <a:r>
              <a:rPr lang="ru-RU" sz="1400" dirty="0">
                <a:latin typeface="+mn-lt"/>
                <a:cs typeface="+mn-cs"/>
              </a:rPr>
              <a:t> одним файлом. Пользователю требуется удалить испорченную загрузку и произвести ее снова.</a:t>
            </a:r>
          </a:p>
          <a:p>
            <a:pPr eaLnBrk="1" hangingPunct="1">
              <a:defRPr/>
            </a:pPr>
            <a:endParaRPr lang="ru-RU" sz="1400" dirty="0">
              <a:latin typeface="+mn-lt"/>
              <a:cs typeface="+mn-cs"/>
            </a:endParaRPr>
          </a:p>
          <a:p>
            <a:pPr eaLnBrk="1" hangingPunct="1"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  <a:cs typeface="+mn-cs"/>
              </a:rPr>
              <a:t>Ошибка</a:t>
            </a:r>
            <a:r>
              <a:rPr lang="ru-RU" sz="1400" dirty="0">
                <a:latin typeface="+mn-lt"/>
                <a:cs typeface="+mn-cs"/>
              </a:rPr>
              <a:t>: Макет низкого качества, плохо читаемый. </a:t>
            </a:r>
          </a:p>
          <a:p>
            <a:pPr eaLnBrk="1" hangingPunct="1"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  <a:cs typeface="+mn-cs"/>
              </a:rPr>
              <a:t>Решение</a:t>
            </a:r>
            <a:r>
              <a:rPr lang="ru-RU" sz="1400" dirty="0">
                <a:latin typeface="+mn-lt"/>
                <a:cs typeface="+mn-cs"/>
              </a:rPr>
              <a:t>: Пользователи получают уведомление на повторную загрузку </a:t>
            </a:r>
            <a:r>
              <a:rPr lang="en-US" sz="1400" dirty="0" err="1">
                <a:latin typeface="+mn-lt"/>
                <a:cs typeface="+mn-cs"/>
              </a:rPr>
              <a:t>pdf</a:t>
            </a:r>
            <a:r>
              <a:rPr lang="ru-RU" sz="1400" dirty="0">
                <a:latin typeface="+mn-lt"/>
                <a:cs typeface="+mn-cs"/>
              </a:rPr>
              <a:t>. Пользователю требуется удалить испорченную загрузку и произвести ее снова.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4171" y="2246555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5166" y="3584585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5167" y="4943448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3</a:t>
            </a:r>
          </a:p>
        </p:txBody>
      </p:sp>
      <p:pic>
        <p:nvPicPr>
          <p:cNvPr id="12" name="Picture 7" descr="C:\Documents and Settings\gperova\YandexDisk\Скриншоты\2017-04-21_12-57-2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6400" y="855663"/>
            <a:ext cx="1808163" cy="1074737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3"/>
          <p:cNvSpPr>
            <a:spLocks noGrp="1"/>
          </p:cNvSpPr>
          <p:nvPr>
            <p:ph type="title"/>
          </p:nvPr>
        </p:nvSpPr>
        <p:spPr>
          <a:xfrm>
            <a:off x="1116013" y="1430338"/>
            <a:ext cx="6300787" cy="612775"/>
          </a:xfrm>
        </p:spPr>
        <p:txBody>
          <a:bodyPr/>
          <a:lstStyle/>
          <a:p>
            <a:pPr eaLnBrk="1" hangingPunct="1"/>
            <a:r>
              <a:rPr lang="ru-RU" cap="none" smtClean="0">
                <a:ea typeface="ＭＳ Ｐゴシック"/>
                <a:cs typeface="ＭＳ Ｐゴシック"/>
              </a:rPr>
              <a:t>СПАСИБО ЗА ВНИМАНИЕ!</a:t>
            </a:r>
            <a:endParaRPr lang="en-US" cap="none" smtClean="0">
              <a:ea typeface="ＭＳ Ｐゴシック"/>
              <a:cs typeface="ＭＳ Ｐゴシック"/>
            </a:endParaRPr>
          </a:p>
        </p:txBody>
      </p:sp>
      <p:sp>
        <p:nvSpPr>
          <p:cNvPr id="45058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+mj-lt"/>
              <a:buNone/>
            </a:pPr>
            <a:r>
              <a:rPr lang="ru-RU" sz="1400"/>
              <a:t>Размещение электронной формы обязательного экземпляра в РКП</a:t>
            </a:r>
            <a:endParaRPr lang="en-US" sz="1400"/>
          </a:p>
        </p:txBody>
      </p:sp>
      <p:sp>
        <p:nvSpPr>
          <p:cNvPr id="34820" name="TextBox 1"/>
          <p:cNvSpPr txBox="1">
            <a:spLocks noChangeArrowheads="1"/>
          </p:cNvSpPr>
          <p:nvPr/>
        </p:nvSpPr>
        <p:spPr bwMode="auto">
          <a:xfrm>
            <a:off x="1049338" y="2286000"/>
            <a:ext cx="6367462" cy="42465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ru-RU" dirty="0">
                <a:solidFill>
                  <a:srgbClr val="181A4D"/>
                </a:solidFill>
                <a:latin typeface="+mn-lt"/>
                <a:cs typeface="+mn-cs"/>
              </a:rPr>
              <a:t>По всем вопросам можно обратиться: </a:t>
            </a:r>
          </a:p>
          <a:p>
            <a:pPr eaLnBrk="1" hangingPunct="1">
              <a:defRPr/>
            </a:pPr>
            <a:endParaRPr lang="ru-RU" dirty="0" smtClean="0">
              <a:solidFill>
                <a:srgbClr val="181A4D"/>
              </a:solidFill>
              <a:latin typeface="+mn-lt"/>
              <a:cs typeface="+mn-cs"/>
            </a:endParaRPr>
          </a:p>
          <a:p>
            <a:pPr eaLnBrk="1" hangingPunct="1">
              <a:defRPr/>
            </a:pPr>
            <a:r>
              <a:rPr lang="ru-RU" dirty="0" smtClean="0">
                <a:solidFill>
                  <a:srgbClr val="181A4D"/>
                </a:solidFill>
                <a:latin typeface="+mn-lt"/>
                <a:cs typeface="+mn-cs"/>
              </a:rPr>
              <a:t>Отдел </a:t>
            </a:r>
            <a:r>
              <a:rPr lang="ru-RU" dirty="0">
                <a:solidFill>
                  <a:srgbClr val="181A4D"/>
                </a:solidFill>
                <a:latin typeface="+mn-lt"/>
                <a:cs typeface="+mn-cs"/>
              </a:rPr>
              <a:t>контроля Российской книжной палаты, </a:t>
            </a:r>
          </a:p>
          <a:p>
            <a:pPr eaLnBrk="1" hangingPunct="1">
              <a:defRPr/>
            </a:pPr>
            <a:r>
              <a:rPr lang="ru-RU" dirty="0">
                <a:solidFill>
                  <a:srgbClr val="181A4D"/>
                </a:solidFill>
                <a:latin typeface="+mn-lt"/>
                <a:cs typeface="+mn-cs"/>
              </a:rPr>
              <a:t>филиала ИТАР-ТАСС.</a:t>
            </a:r>
          </a:p>
          <a:p>
            <a:pPr eaLnBrk="1" hangingPunct="1">
              <a:defRPr/>
            </a:pPr>
            <a:r>
              <a:rPr lang="ru-RU" dirty="0">
                <a:solidFill>
                  <a:srgbClr val="181A4D"/>
                </a:solidFill>
                <a:latin typeface="+mn-lt"/>
                <a:cs typeface="+mn-cs"/>
              </a:rPr>
              <a:t>Рук. отдела Николенко Валентина Владимировна</a:t>
            </a:r>
          </a:p>
          <a:p>
            <a:pPr eaLnBrk="1" hangingPunct="1">
              <a:defRPr/>
            </a:pPr>
            <a:endParaRPr lang="ru-RU" dirty="0">
              <a:solidFill>
                <a:srgbClr val="181A4D"/>
              </a:solidFill>
              <a:latin typeface="+mn-lt"/>
              <a:cs typeface="+mn-cs"/>
            </a:endParaRPr>
          </a:p>
          <a:p>
            <a:pPr eaLnBrk="1" hangingPunct="1">
              <a:defRPr/>
            </a:pPr>
            <a:r>
              <a:rPr lang="ru-RU" dirty="0">
                <a:solidFill>
                  <a:srgbClr val="181A4D"/>
                </a:solidFill>
                <a:latin typeface="+mn-lt"/>
                <a:cs typeface="+mn-cs"/>
              </a:rPr>
              <a:t>тел.: (499) 791-01-10, доб. 51-10, доб. 51-27</a:t>
            </a:r>
          </a:p>
          <a:p>
            <a:pPr eaLnBrk="1" hangingPunct="1">
              <a:defRPr/>
            </a:pPr>
            <a:endParaRPr lang="ru-RU" dirty="0">
              <a:solidFill>
                <a:srgbClr val="181A4D"/>
              </a:solidFill>
              <a:latin typeface="+mn-lt"/>
              <a:cs typeface="+mn-cs"/>
            </a:endParaRPr>
          </a:p>
          <a:p>
            <a:pPr eaLnBrk="1" hangingPunct="1">
              <a:defRPr/>
            </a:pPr>
            <a:r>
              <a:rPr lang="ru-RU" dirty="0">
                <a:solidFill>
                  <a:srgbClr val="181A4D"/>
                </a:solidFill>
                <a:latin typeface="+mn-lt"/>
                <a:cs typeface="+mn-cs"/>
              </a:rPr>
              <a:t>e-</a:t>
            </a:r>
            <a:r>
              <a:rPr lang="ru-RU" dirty="0" err="1">
                <a:solidFill>
                  <a:srgbClr val="181A4D"/>
                </a:solidFill>
                <a:latin typeface="+mn-lt"/>
                <a:cs typeface="+mn-cs"/>
              </a:rPr>
              <a:t>mail</a:t>
            </a:r>
            <a:r>
              <a:rPr lang="ru-RU" dirty="0">
                <a:solidFill>
                  <a:srgbClr val="181A4D"/>
                </a:solidFill>
                <a:latin typeface="+mn-lt"/>
                <a:cs typeface="+mn-cs"/>
              </a:rPr>
              <a:t>: </a:t>
            </a:r>
            <a:r>
              <a:rPr lang="en-US" dirty="0" err="1">
                <a:solidFill>
                  <a:srgbClr val="181A4D"/>
                </a:solidFill>
                <a:latin typeface="+mn-lt"/>
                <a:cs typeface="+mn-cs"/>
                <a:hlinkClick r:id="rId2"/>
              </a:rPr>
              <a:t>nikolenko_v</a:t>
            </a:r>
            <a:r>
              <a:rPr lang="ru-RU" dirty="0">
                <a:solidFill>
                  <a:srgbClr val="181A4D"/>
                </a:solidFill>
                <a:latin typeface="+mn-lt"/>
                <a:cs typeface="+mn-cs"/>
                <a:hlinkClick r:id="rId2"/>
              </a:rPr>
              <a:t>@tass.ru</a:t>
            </a:r>
            <a:r>
              <a:rPr lang="ru-RU" dirty="0">
                <a:solidFill>
                  <a:srgbClr val="181A4D"/>
                </a:solidFill>
                <a:latin typeface="+mn-lt"/>
                <a:cs typeface="+mn-cs"/>
              </a:rPr>
              <a:t>; </a:t>
            </a:r>
            <a:r>
              <a:rPr lang="en-US" dirty="0">
                <a:solidFill>
                  <a:srgbClr val="181A4D"/>
                </a:solidFill>
                <a:latin typeface="+mn-lt"/>
                <a:cs typeface="+mn-cs"/>
                <a:hlinkClick r:id="rId3"/>
              </a:rPr>
              <a:t>moriakov_d@tass.ru</a:t>
            </a:r>
            <a:r>
              <a:rPr lang="ru-RU" dirty="0">
                <a:solidFill>
                  <a:srgbClr val="181A4D"/>
                </a:solidFill>
                <a:latin typeface="+mn-lt"/>
                <a:cs typeface="+mn-cs"/>
              </a:rPr>
              <a:t>, </a:t>
            </a:r>
            <a:r>
              <a:rPr lang="en-US" dirty="0">
                <a:solidFill>
                  <a:srgbClr val="181A4D"/>
                </a:solidFill>
                <a:latin typeface="+mn-lt"/>
                <a:cs typeface="+mn-cs"/>
                <a:hlinkClick r:id="rId4"/>
              </a:rPr>
              <a:t>perova_g@tass.ru</a:t>
            </a:r>
            <a:endParaRPr lang="en-US" dirty="0">
              <a:solidFill>
                <a:srgbClr val="181A4D"/>
              </a:solidFill>
              <a:latin typeface="+mn-lt"/>
              <a:cs typeface="+mn-cs"/>
            </a:endParaRPr>
          </a:p>
          <a:p>
            <a:pPr eaLnBrk="1" hangingPunct="1">
              <a:defRPr/>
            </a:pPr>
            <a:endParaRPr lang="ru-RU" sz="2400" dirty="0">
              <a:solidFill>
                <a:srgbClr val="181A4D"/>
              </a:solidFill>
              <a:latin typeface="+mn-lt"/>
              <a:cs typeface="+mn-cs"/>
            </a:endParaRPr>
          </a:p>
          <a:p>
            <a:pPr eaLnBrk="1" hangingPunct="1">
              <a:defRPr/>
            </a:pPr>
            <a:r>
              <a:rPr lang="ru-RU" sz="2400" dirty="0" err="1">
                <a:solidFill>
                  <a:srgbClr val="181A4D"/>
                </a:solidFill>
                <a:latin typeface="+mn-lt"/>
                <a:cs typeface="+mn-cs"/>
              </a:rPr>
              <a:t>web</a:t>
            </a:r>
            <a:r>
              <a:rPr lang="ru-RU" sz="2400" dirty="0">
                <a:solidFill>
                  <a:srgbClr val="181A4D"/>
                </a:solidFill>
                <a:latin typeface="+mn-lt"/>
                <a:cs typeface="+mn-cs"/>
              </a:rPr>
              <a:t>: </a:t>
            </a:r>
            <a:r>
              <a:rPr lang="ru-RU" sz="2400" dirty="0">
                <a:solidFill>
                  <a:srgbClr val="181A4D"/>
                </a:solidFill>
                <a:latin typeface="+mn-lt"/>
                <a:cs typeface="+mn-cs"/>
                <a:hlinkClick r:id="rId5"/>
              </a:rPr>
              <a:t>www.bookchamber.ru</a:t>
            </a:r>
            <a:r>
              <a:rPr lang="ru-RU" sz="2400" dirty="0">
                <a:solidFill>
                  <a:srgbClr val="181A4D"/>
                </a:solidFill>
                <a:latin typeface="+mn-lt"/>
                <a:cs typeface="+mn-cs"/>
              </a:rPr>
              <a:t>;  </a:t>
            </a:r>
          </a:p>
          <a:p>
            <a:pPr algn="r" eaLnBrk="1" hangingPunct="1">
              <a:defRPr/>
            </a:pPr>
            <a:r>
              <a:rPr lang="ru-RU" sz="2400" dirty="0" smtClean="0">
                <a:solidFill>
                  <a:srgbClr val="181A4D"/>
                </a:solidFill>
                <a:latin typeface="+mn-lt"/>
                <a:cs typeface="+mn-cs"/>
              </a:rPr>
              <a:t>                        </a:t>
            </a:r>
            <a:r>
              <a:rPr lang="en-US" sz="2400" u="sng" dirty="0">
                <a:solidFill>
                  <a:schemeClr val="accent1"/>
                </a:solidFill>
                <a:latin typeface="+mn-lt"/>
                <a:cs typeface="+mn-cs"/>
              </a:rPr>
              <a:t>online.bookchamber.ru</a:t>
            </a:r>
            <a:endParaRPr lang="ru-RU" sz="2400" u="sng" dirty="0">
              <a:solidFill>
                <a:schemeClr val="accent1"/>
              </a:solidFill>
              <a:latin typeface="+mn-lt"/>
              <a:cs typeface="+mn-cs"/>
            </a:endParaRPr>
          </a:p>
          <a:p>
            <a:pPr eaLnBrk="1" hangingPunct="1"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/>
          <p:cNvSpPr>
            <a:spLocks noGrp="1"/>
          </p:cNvSpPr>
          <p:nvPr>
            <p:ph type="title"/>
          </p:nvPr>
        </p:nvSpPr>
        <p:spPr>
          <a:xfrm>
            <a:off x="6465888" y="2692400"/>
            <a:ext cx="2468562" cy="1266825"/>
          </a:xfrm>
        </p:spPr>
        <p:txBody>
          <a:bodyPr/>
          <a:lstStyle/>
          <a:p>
            <a:pPr algn="r" eaLnBrk="1" hangingPunct="1"/>
            <a:r>
              <a:rPr lang="ru-RU" cap="none" smtClean="0">
                <a:ea typeface="ＭＳ Ｐゴシック"/>
                <a:cs typeface="ＭＳ Ｐゴシック"/>
              </a:rPr>
              <a:t>Регистрация личного кабинета на портале РКП </a:t>
            </a:r>
            <a:endParaRPr lang="en-US" cap="none" smtClean="0">
              <a:ea typeface="ＭＳ Ｐゴシック"/>
              <a:cs typeface="ＭＳ Ｐゴシック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3555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+mj-lt"/>
              <a:buNone/>
            </a:pPr>
            <a:r>
              <a:rPr lang="ru-RU" sz="1400"/>
              <a:t>Размещение электронной формы обязательного экземпляра в РКП</a:t>
            </a:r>
            <a:endParaRPr lang="en-US" sz="1400"/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1539875"/>
            <a:ext cx="6086475" cy="4619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8" name="TextBox 1"/>
          <p:cNvSpPr txBox="1">
            <a:spLocks noChangeArrowheads="1"/>
          </p:cNvSpPr>
          <p:nvPr/>
        </p:nvSpPr>
        <p:spPr bwMode="auto">
          <a:xfrm>
            <a:off x="3489325" y="5175250"/>
            <a:ext cx="5435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u="sng">
                <a:solidFill>
                  <a:schemeClr val="accent1"/>
                </a:solidFill>
              </a:rPr>
              <a:t>online.bookchamber.ru</a:t>
            </a:r>
            <a:endParaRPr lang="ru-RU" sz="4000" u="sng">
              <a:solidFill>
                <a:schemeClr val="accent1"/>
              </a:solidFill>
            </a:endParaRPr>
          </a:p>
        </p:txBody>
      </p:sp>
      <p:pic>
        <p:nvPicPr>
          <p:cNvPr id="9" name="Picture 7" descr="C:\Documents and Settings\gperova\YandexDisk\Скриншоты\2017-04-21_12-57-2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56400" y="855663"/>
            <a:ext cx="1808163" cy="1074737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457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+mj-lt"/>
              <a:buNone/>
            </a:pPr>
            <a:r>
              <a:rPr lang="ru-RU" sz="1400"/>
              <a:t>Размещение электронной формы обязательного экземпляра в РКП</a:t>
            </a:r>
            <a:endParaRPr lang="en-US" sz="1400"/>
          </a:p>
        </p:txBody>
      </p:sp>
      <p:pic>
        <p:nvPicPr>
          <p:cNvPr id="2458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300" y="1624013"/>
            <a:ext cx="4767263" cy="36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0938" y="2400300"/>
            <a:ext cx="342900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C:\Documents and Settings\gperova\YandexDisk\Скриншоты\2017-04-21_12-57-2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56400" y="855663"/>
            <a:ext cx="1808163" cy="1074737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24583" name="Title 3"/>
          <p:cNvSpPr>
            <a:spLocks noGrp="1"/>
          </p:cNvSpPr>
          <p:nvPr>
            <p:ph type="title"/>
          </p:nvPr>
        </p:nvSpPr>
        <p:spPr>
          <a:xfrm>
            <a:off x="5273675" y="1985963"/>
            <a:ext cx="3870325" cy="828675"/>
          </a:xfrm>
        </p:spPr>
        <p:txBody>
          <a:bodyPr/>
          <a:lstStyle/>
          <a:p>
            <a:pPr algn="r" eaLnBrk="1" hangingPunct="1"/>
            <a:r>
              <a:rPr lang="ru-RU" cap="none" smtClean="0">
                <a:ea typeface="ＭＳ Ｐゴシック"/>
                <a:cs typeface="ＭＳ Ｐゴシック"/>
              </a:rPr>
              <a:t>Регистрация личного кабинета на портале РКП </a:t>
            </a:r>
            <a:endParaRPr lang="en-US" cap="none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5602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+mj-lt"/>
              <a:buNone/>
            </a:pPr>
            <a:r>
              <a:rPr lang="ru-RU" sz="1400"/>
              <a:t>Размещение электронной формы обязательного экземпляра в РКП</a:t>
            </a:r>
            <a:endParaRPr lang="en-US" sz="1400"/>
          </a:p>
        </p:txBody>
      </p:sp>
      <p:pic>
        <p:nvPicPr>
          <p:cNvPr id="7" name="Picture 7" descr="C:\Documents and Settings\gperova\YandexDisk\Скриншоты\2017-04-21_12-57-2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6400" y="855663"/>
            <a:ext cx="1808163" cy="1074737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5605" name="Picture 2" descr="C:\Documents and Settings\gperova\YandexDisk\Скриншоты\2017-12-05_13-45-3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3050" y="1543050"/>
            <a:ext cx="648335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itle 3"/>
          <p:cNvSpPr>
            <a:spLocks noGrp="1"/>
          </p:cNvSpPr>
          <p:nvPr>
            <p:ph type="title"/>
          </p:nvPr>
        </p:nvSpPr>
        <p:spPr>
          <a:xfrm>
            <a:off x="6529388" y="2773363"/>
            <a:ext cx="2468562" cy="1266825"/>
          </a:xfrm>
        </p:spPr>
        <p:txBody>
          <a:bodyPr/>
          <a:lstStyle/>
          <a:p>
            <a:pPr algn="r" eaLnBrk="1" hangingPunct="1"/>
            <a:r>
              <a:rPr lang="ru-RU" cap="none" smtClean="0">
                <a:ea typeface="ＭＳ Ｐゴシック"/>
                <a:cs typeface="ＭＳ Ｐゴシック"/>
              </a:rPr>
              <a:t>Добавление дочернего аккаунта</a:t>
            </a:r>
            <a:endParaRPr lang="en-US" cap="none" smtClean="0">
              <a:ea typeface="ＭＳ Ｐゴシック"/>
              <a:cs typeface="ＭＳ Ｐゴシック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770063" y="2198688"/>
            <a:ext cx="720725" cy="261937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6626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+mj-lt"/>
              <a:buNone/>
            </a:pPr>
            <a:r>
              <a:rPr lang="ru-RU" sz="1400"/>
              <a:t>Размещение электронной формы обязательного экземпляра в РКП</a:t>
            </a:r>
            <a:endParaRPr lang="en-US" sz="1400"/>
          </a:p>
        </p:txBody>
      </p:sp>
      <p:pic>
        <p:nvPicPr>
          <p:cNvPr id="7" name="Picture 7" descr="C:\Documents and Settings\gperova\YandexDisk\Скриншоты\2017-04-21_12-57-2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6400" y="855663"/>
            <a:ext cx="1808163" cy="1074737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6629" name="Picture 2" descr="C:\Documents and Settings\gperova\YandexDisk\Скриншоты\2017-12-05_14-02-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9400" y="1538288"/>
            <a:ext cx="6554788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itle 3"/>
          <p:cNvSpPr>
            <a:spLocks noGrp="1"/>
          </p:cNvSpPr>
          <p:nvPr>
            <p:ph type="title"/>
          </p:nvPr>
        </p:nvSpPr>
        <p:spPr>
          <a:xfrm>
            <a:off x="6529388" y="2773363"/>
            <a:ext cx="2468562" cy="1266825"/>
          </a:xfrm>
        </p:spPr>
        <p:txBody>
          <a:bodyPr/>
          <a:lstStyle/>
          <a:p>
            <a:pPr algn="r" eaLnBrk="1" hangingPunct="1"/>
            <a:r>
              <a:rPr lang="ru-RU" cap="none" smtClean="0">
                <a:ea typeface="ＭＳ Ｐゴシック"/>
                <a:cs typeface="ＭＳ Ｐゴシック"/>
              </a:rPr>
              <a:t>Добавление дочернего аккаунта</a:t>
            </a:r>
            <a:endParaRPr lang="en-US" cap="none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7650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+mj-lt"/>
              <a:buNone/>
            </a:pPr>
            <a:r>
              <a:rPr lang="ru-RU" sz="1400"/>
              <a:t>Размещение электронной формы обязательного экземпляра в РКП</a:t>
            </a:r>
            <a:endParaRPr lang="en-US" sz="1400"/>
          </a:p>
        </p:txBody>
      </p:sp>
      <p:pic>
        <p:nvPicPr>
          <p:cNvPr id="7" name="Picture 7" descr="C:\Documents and Settings\gperova\YandexDisk\Скриншоты\2017-04-21_12-57-2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6400" y="855663"/>
            <a:ext cx="1808163" cy="1074737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7653" name="Picture 2" descr="C:\Documents and Settings\gperova\YandexDisk\Скриншоты\2017-12-05_13-45-3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3050" y="1543050"/>
            <a:ext cx="648335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itle 3"/>
          <p:cNvSpPr>
            <a:spLocks noGrp="1"/>
          </p:cNvSpPr>
          <p:nvPr>
            <p:ph type="title"/>
          </p:nvPr>
        </p:nvSpPr>
        <p:spPr>
          <a:xfrm>
            <a:off x="6529388" y="2773363"/>
            <a:ext cx="2468562" cy="1266825"/>
          </a:xfrm>
        </p:spPr>
        <p:txBody>
          <a:bodyPr/>
          <a:lstStyle/>
          <a:p>
            <a:pPr algn="r" eaLnBrk="1" hangingPunct="1"/>
            <a:r>
              <a:rPr lang="ru-RU" cap="none" smtClean="0">
                <a:ea typeface="ＭＳ Ｐゴシック"/>
                <a:cs typeface="ＭＳ Ｐゴシック"/>
              </a:rPr>
              <a:t>Создание шаблона периодического издания</a:t>
            </a:r>
            <a:endParaRPr lang="en-US" cap="none" smtClean="0">
              <a:ea typeface="ＭＳ Ｐゴシック"/>
              <a:cs typeface="ＭＳ Ｐゴシック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568575" y="2198688"/>
            <a:ext cx="1049338" cy="284162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8674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+mj-lt"/>
              <a:buNone/>
            </a:pPr>
            <a:r>
              <a:rPr lang="ru-RU" sz="1400"/>
              <a:t>Размещение электронной формы обязательного экземпляра в РКП</a:t>
            </a:r>
            <a:endParaRPr lang="en-US" sz="1400"/>
          </a:p>
        </p:txBody>
      </p:sp>
      <p:pic>
        <p:nvPicPr>
          <p:cNvPr id="7" name="Picture 7" descr="C:\Documents and Settings\gperova\YandexDisk\Скриншоты\2017-04-21_12-57-2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6400" y="855663"/>
            <a:ext cx="1808163" cy="1074737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8677" name="Picture 3" descr="C:\Documents and Settings\gperova\YandexDisk\Скриншоты\2017-12-05_13-43-2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8288" y="1519238"/>
            <a:ext cx="6488112" cy="471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itle 3"/>
          <p:cNvSpPr>
            <a:spLocks noGrp="1"/>
          </p:cNvSpPr>
          <p:nvPr>
            <p:ph type="title"/>
          </p:nvPr>
        </p:nvSpPr>
        <p:spPr>
          <a:xfrm>
            <a:off x="6529388" y="2773363"/>
            <a:ext cx="2468562" cy="1266825"/>
          </a:xfrm>
        </p:spPr>
        <p:txBody>
          <a:bodyPr/>
          <a:lstStyle/>
          <a:p>
            <a:pPr algn="r" eaLnBrk="1" hangingPunct="1"/>
            <a:r>
              <a:rPr lang="ru-RU" cap="none" smtClean="0">
                <a:ea typeface="ＭＳ Ｐゴシック"/>
                <a:cs typeface="ＭＳ Ｐゴシック"/>
              </a:rPr>
              <a:t>Создание шаблона периодического издания</a:t>
            </a:r>
            <a:endParaRPr lang="en-US" cap="none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969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+mj-lt"/>
              <a:buNone/>
            </a:pPr>
            <a:r>
              <a:rPr lang="ru-RU" sz="1400"/>
              <a:t>Размещение электронной формы обязательного экземпляра в РКП</a:t>
            </a:r>
            <a:endParaRPr lang="en-US" sz="1400"/>
          </a:p>
        </p:txBody>
      </p:sp>
      <p:pic>
        <p:nvPicPr>
          <p:cNvPr id="7" name="Picture 7" descr="C:\Documents and Settings\gperova\YandexDisk\Скриншоты\2017-04-21_12-57-2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6400" y="855663"/>
            <a:ext cx="1808163" cy="1074737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9701" name="Picture 2" descr="C:\Documents and Settings\gperova\YandexDisk\Скриншоты\2017-12-05_13-49-1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3525" y="1527175"/>
            <a:ext cx="6492875" cy="474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itle 3"/>
          <p:cNvSpPr>
            <a:spLocks noGrp="1"/>
          </p:cNvSpPr>
          <p:nvPr>
            <p:ph type="title"/>
          </p:nvPr>
        </p:nvSpPr>
        <p:spPr>
          <a:xfrm>
            <a:off x="6529388" y="2773363"/>
            <a:ext cx="2468562" cy="1266825"/>
          </a:xfrm>
        </p:spPr>
        <p:txBody>
          <a:bodyPr/>
          <a:lstStyle/>
          <a:p>
            <a:pPr algn="r" eaLnBrk="1" hangingPunct="1"/>
            <a:r>
              <a:rPr lang="ru-RU" cap="none" smtClean="0">
                <a:ea typeface="ＭＳ Ｐゴシック"/>
                <a:cs typeface="ＭＳ Ｐゴシック"/>
              </a:rPr>
              <a:t>Создание шаблона периодического издания</a:t>
            </a:r>
            <a:endParaRPr lang="en-US" cap="none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S_presentat_tmpl_10_20">
  <a:themeElements>
    <a:clrScheme name="Custom 13">
      <a:dk1>
        <a:sysClr val="windowText" lastClr="000000"/>
      </a:dk1>
      <a:lt1>
        <a:sysClr val="window" lastClr="FFFFFF"/>
      </a:lt1>
      <a:dk2>
        <a:srgbClr val="98B3C1"/>
      </a:dk2>
      <a:lt2>
        <a:srgbClr val="EEECE1"/>
      </a:lt2>
      <a:accent1>
        <a:srgbClr val="19105F"/>
      </a:accent1>
      <a:accent2>
        <a:srgbClr val="EA4254"/>
      </a:accent2>
      <a:accent3>
        <a:srgbClr val="8E3C8F"/>
      </a:accent3>
      <a:accent4>
        <a:srgbClr val="0086D1"/>
      </a:accent4>
      <a:accent5>
        <a:srgbClr val="2AB1A7"/>
      </a:accent5>
      <a:accent6>
        <a:srgbClr val="F06D1A"/>
      </a:accent6>
      <a:hlink>
        <a:srgbClr val="19105F"/>
      </a:hlink>
      <a:folHlink>
        <a:srgbClr val="8E3C8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TAS_presentat_tmpl_10_20.pot</Template>
  <TotalTime>1442</TotalTime>
  <Words>699</Words>
  <Application>Microsoft Office PowerPoint</Application>
  <PresentationFormat>Экран (4:3)</PresentationFormat>
  <Paragraphs>98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TAS_presentat_tmpl_10_20</vt:lpstr>
      <vt:lpstr>РАЗМЕЩЕНИЕ ЭЛЕКТРОННОЙ ФОРМЫ ОБЯЗАТЕЛЬНОГО ЭКЗЕМПЛЯРА В РОССИЙСКОЙ КНИЖНОЙ ПАЛАТЕ</vt:lpstr>
      <vt:lpstr> Федеральный закон от 29.12.1994 N 77-ФЗ «Об обязательном экземпляре документов» (ред. от 03.07.2016)  </vt:lpstr>
      <vt:lpstr>Регистрация личного кабинета на портале РКП </vt:lpstr>
      <vt:lpstr>Регистрация личного кабинета на портале РКП </vt:lpstr>
      <vt:lpstr>Добавление дочернего аккаунта</vt:lpstr>
      <vt:lpstr>Добавление дочернего аккаунта</vt:lpstr>
      <vt:lpstr>Создание шаблона периодического издания</vt:lpstr>
      <vt:lpstr>Создание шаблона периодического издания</vt:lpstr>
      <vt:lpstr>Создание шаблона периодического издания</vt:lpstr>
      <vt:lpstr>Загрузка электронной формы ОЭ</vt:lpstr>
      <vt:lpstr>Загрузка электронной формы ОЭ</vt:lpstr>
      <vt:lpstr>Загрузка электронной формы ОЭ</vt:lpstr>
      <vt:lpstr>Загрузка электронной формы ОЭ</vt:lpstr>
      <vt:lpstr>Загрузка электронной формы ОЭ</vt:lpstr>
      <vt:lpstr>Загрузка электронной формы ОЭ</vt:lpstr>
      <vt:lpstr>Подтверждение загрузки ЭЦП</vt:lpstr>
      <vt:lpstr>Загрузка электронной формы ОЭ</vt:lpstr>
      <vt:lpstr>Загрузка электронной формы ОЭ</vt:lpstr>
      <vt:lpstr>Загруженный ОЭ в личном кабинете</vt:lpstr>
      <vt:lpstr>Инструкция по использованию ЭЦП</vt:lpstr>
      <vt:lpstr>Так выглядит загруженное издание со стороны пользователя портала,</vt:lpstr>
      <vt:lpstr>Самые частые проблемы и вопросы, возникающие у пользователей при работе с порталом РКП</vt:lpstr>
      <vt:lpstr>Распространенные ошибки при загрузке электронной копии обязательного экземпляра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В две строки</dc:title>
  <dc:creator>administrator</dc:creator>
  <cp:lastModifiedBy>Килова</cp:lastModifiedBy>
  <cp:revision>120</cp:revision>
  <dcterms:created xsi:type="dcterms:W3CDTF">2014-10-28T10:23:39Z</dcterms:created>
  <dcterms:modified xsi:type="dcterms:W3CDTF">2018-01-22T09:22:54Z</dcterms:modified>
</cp:coreProperties>
</file>